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303" r:id="rId2"/>
    <p:sldId id="334" r:id="rId3"/>
    <p:sldId id="335" r:id="rId4"/>
    <p:sldId id="332" r:id="rId5"/>
    <p:sldId id="333" r:id="rId6"/>
    <p:sldId id="336" r:id="rId7"/>
    <p:sldId id="331" r:id="rId8"/>
    <p:sldId id="338" r:id="rId9"/>
    <p:sldId id="329" r:id="rId10"/>
    <p:sldId id="330" r:id="rId11"/>
  </p:sldIdLst>
  <p:sldSz cx="20104100" cy="1340485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ED2"/>
    <a:srgbClr val="5968BF"/>
    <a:srgbClr val="495BBF"/>
    <a:srgbClr val="004DA1"/>
    <a:srgbClr val="5C6ED4"/>
    <a:srgbClr val="4757B8"/>
    <a:srgbClr val="59AAF2"/>
    <a:srgbClr val="FA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7" autoAdjust="0"/>
    <p:restoredTop sz="94646"/>
  </p:normalViewPr>
  <p:slideViewPr>
    <p:cSldViewPr>
      <p:cViewPr varScale="1">
        <p:scale>
          <a:sx n="24" d="100"/>
          <a:sy n="24" d="100"/>
        </p:scale>
        <p:origin x="216" y="9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4278313" cy="341313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2763" y="6"/>
            <a:ext cx="4278312" cy="341313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1AE5BDA9-C0A0-4942-993B-27ED014931B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16275" y="849313"/>
            <a:ext cx="3440113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30" y="3271844"/>
            <a:ext cx="7897813" cy="2676525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6456363"/>
            <a:ext cx="4278313" cy="34131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2763" y="6456363"/>
            <a:ext cx="4278312" cy="34131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81BF2E85-48A3-409E-8C8A-DED6923D88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376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6113" y="1349375"/>
            <a:ext cx="5456237" cy="36401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74892" y="5192711"/>
            <a:ext cx="5399117" cy="4248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9" name="Google Shape;159;p3:notes"/>
          <p:cNvSpPr txBox="1">
            <a:spLocks noGrp="1"/>
          </p:cNvSpPr>
          <p:nvPr>
            <p:ph type="sldNum" idx="12"/>
          </p:nvPr>
        </p:nvSpPr>
        <p:spPr>
          <a:xfrm>
            <a:off x="3822814" y="10248673"/>
            <a:ext cx="2924521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7073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CF64E-3D0A-4841-BF16-D2C68A1D1FF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6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474953" y="12466511"/>
            <a:ext cx="4623943" cy="27699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04886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6"/>
          <p:cNvSpPr txBox="1">
            <a:spLocks noGrp="1"/>
          </p:cNvSpPr>
          <p:nvPr>
            <p:ph type="dt" idx="10"/>
          </p:nvPr>
        </p:nvSpPr>
        <p:spPr>
          <a:xfrm>
            <a:off x="1382157" y="12424311"/>
            <a:ext cx="4523423" cy="713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ftr" idx="11"/>
          </p:nvPr>
        </p:nvSpPr>
        <p:spPr>
          <a:xfrm>
            <a:off x="6659483" y="12424311"/>
            <a:ext cx="6785134" cy="713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sldNum" idx="12"/>
          </p:nvPr>
        </p:nvSpPr>
        <p:spPr>
          <a:xfrm>
            <a:off x="14198520" y="12424311"/>
            <a:ext cx="4523423" cy="713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9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9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4.pn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A4276F-5268-AD59-9271-362C22835028}"/>
              </a:ext>
            </a:extLst>
          </p:cNvPr>
          <p:cNvSpPr/>
          <p:nvPr/>
        </p:nvSpPr>
        <p:spPr>
          <a:xfrm>
            <a:off x="137746" y="143902"/>
            <a:ext cx="12141657" cy="70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958" b="1" dirty="0">
                <a:latin typeface="Arial" panose="020B0604020202020204" pitchFamily="34" charset="0"/>
                <a:cs typeface="Arial" panose="020B0604020202020204" pitchFamily="34" charset="0"/>
                <a:sym typeface="Poppins Regular"/>
              </a:rPr>
              <a:t>ПРИНЦИПЫ ВАУЧЕРНОГО ФИНАНСИРОВАНИЯ</a:t>
            </a:r>
            <a:endParaRPr lang="ru-RU" sz="395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CF554D6-16EA-F265-DA55-D99AD0C6E1E1}"/>
              </a:ext>
            </a:extLst>
          </p:cNvPr>
          <p:cNvSpPr txBox="1"/>
          <p:nvPr/>
        </p:nvSpPr>
        <p:spPr>
          <a:xfrm>
            <a:off x="3770645" y="1139919"/>
            <a:ext cx="4214519" cy="663657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</a:t>
            </a:r>
            <a:r>
              <a:rPr lang="ru-KZ" sz="3298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6840876-F64D-BAD7-0EA8-344293DC72C0}"/>
              </a:ext>
            </a:extLst>
          </p:cNvPr>
          <p:cNvSpPr txBox="1"/>
          <p:nvPr/>
        </p:nvSpPr>
        <p:spPr>
          <a:xfrm>
            <a:off x="12304963" y="1168172"/>
            <a:ext cx="5450929" cy="6636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</a:t>
            </a:r>
            <a:r>
              <a:rPr lang="ru-KZ" sz="3298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24" name="Скругленный прямоугольник 1023">
            <a:extLst>
              <a:ext uri="{FF2B5EF4-FFF2-40B4-BE49-F238E27FC236}">
                <a16:creationId xmlns:a16="http://schemas.microsoft.com/office/drawing/2014/main" id="{D40A5EFD-69B1-BF2F-FC99-6D6800DD2C39}"/>
              </a:ext>
            </a:extLst>
          </p:cNvPr>
          <p:cNvSpPr/>
          <p:nvPr/>
        </p:nvSpPr>
        <p:spPr>
          <a:xfrm>
            <a:off x="712130" y="11004249"/>
            <a:ext cx="18668211" cy="1994814"/>
          </a:xfrm>
          <a:prstGeom prst="roundRect">
            <a:avLst/>
          </a:prstGeom>
          <a:solidFill>
            <a:schemeClr val="bg1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3161A1DC-FBD1-09FE-DF67-D1F47B2B687B}"/>
              </a:ext>
            </a:extLst>
          </p:cNvPr>
          <p:cNvSpPr/>
          <p:nvPr/>
        </p:nvSpPr>
        <p:spPr>
          <a:xfrm>
            <a:off x="679450" y="1929012"/>
            <a:ext cx="18668211" cy="2973874"/>
          </a:xfrm>
          <a:prstGeom prst="roundRect">
            <a:avLst/>
          </a:prstGeom>
          <a:solidFill>
            <a:schemeClr val="bg1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946842-AD30-AF9D-B628-0B4B47F38588}"/>
              </a:ext>
            </a:extLst>
          </p:cNvPr>
          <p:cNvSpPr txBox="1"/>
          <p:nvPr/>
        </p:nvSpPr>
        <p:spPr>
          <a:xfrm>
            <a:off x="12153431" y="11621586"/>
            <a:ext cx="6672902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СУР </a:t>
            </a:r>
            <a:r>
              <a:rPr lang="ru-RU" sz="2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2400" i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кроссчекинг</a:t>
            </a:r>
            <a:r>
              <a:rPr lang="ru-RU" sz="2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выявление аномалии) </a:t>
            </a: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минимизация коррупции</a:t>
            </a:r>
            <a:endParaRPr lang="ru-KZ" sz="28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DB95DD-F4DA-7287-06BD-56E4B5D823C9}"/>
              </a:ext>
            </a:extLst>
          </p:cNvPr>
          <p:cNvSpPr txBox="1"/>
          <p:nvPr/>
        </p:nvSpPr>
        <p:spPr>
          <a:xfrm>
            <a:off x="2346339" y="11450179"/>
            <a:ext cx="6155417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Факты «мертвых душ», отсутствие </a:t>
            </a:r>
            <a:r>
              <a:rPr lang="ru-RU" sz="28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послед.контроля</a:t>
            </a: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KZ" sz="2800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Google Shape;2789;p7">
            <a:extLst>
              <a:ext uri="{FF2B5EF4-FFF2-40B4-BE49-F238E27FC236}">
                <a16:creationId xmlns:a16="http://schemas.microsoft.com/office/drawing/2014/main" id="{3A747766-F346-0A26-EBB6-39EC6871172F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957661" y="3272956"/>
            <a:ext cx="1185998" cy="118001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2AE94A3B-2F60-786B-AE96-54F872F4C57A}"/>
              </a:ext>
            </a:extLst>
          </p:cNvPr>
          <p:cNvGrpSpPr/>
          <p:nvPr/>
        </p:nvGrpSpPr>
        <p:grpSpPr>
          <a:xfrm>
            <a:off x="2868510" y="3435010"/>
            <a:ext cx="1224815" cy="546214"/>
            <a:chOff x="4579137" y="3515691"/>
            <a:chExt cx="1659746" cy="453513"/>
          </a:xfrm>
        </p:grpSpPr>
        <p:grpSp>
          <p:nvGrpSpPr>
            <p:cNvPr id="27" name="Группа 26">
              <a:extLst>
                <a:ext uri="{FF2B5EF4-FFF2-40B4-BE49-F238E27FC236}">
                  <a16:creationId xmlns:a16="http://schemas.microsoft.com/office/drawing/2014/main" id="{940E26FD-BB8C-BFDD-0816-AC33DFC4F876}"/>
                </a:ext>
              </a:extLst>
            </p:cNvPr>
            <p:cNvGrpSpPr/>
            <p:nvPr/>
          </p:nvGrpSpPr>
          <p:grpSpPr>
            <a:xfrm>
              <a:off x="4579137" y="3515691"/>
              <a:ext cx="1245928" cy="453513"/>
              <a:chOff x="918644" y="2861401"/>
              <a:chExt cx="1245928" cy="453513"/>
            </a:xfrm>
          </p:grpSpPr>
          <p:pic>
            <p:nvPicPr>
              <p:cNvPr id="29" name="Picture 15" descr="I:\! WORK\For prezentations\peoples\user_256.png">
                <a:extLst>
                  <a:ext uri="{FF2B5EF4-FFF2-40B4-BE49-F238E27FC236}">
                    <a16:creationId xmlns:a16="http://schemas.microsoft.com/office/drawing/2014/main" id="{779EFE55-8D48-33D4-B6E7-FC7AB298977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18644" y="2866219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16" descr="I:\! WORK\For prezentations\peoples\user_256.png">
                <a:extLst>
                  <a:ext uri="{FF2B5EF4-FFF2-40B4-BE49-F238E27FC236}">
                    <a16:creationId xmlns:a16="http://schemas.microsoft.com/office/drawing/2014/main" id="{CDC78E8D-ED30-CCB5-4198-545482479D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332462" y="2866218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17" descr="I:\! WORK\For prezentations\peoples\user_256.png">
                <a:extLst>
                  <a:ext uri="{FF2B5EF4-FFF2-40B4-BE49-F238E27FC236}">
                    <a16:creationId xmlns:a16="http://schemas.microsoft.com/office/drawing/2014/main" id="{757F2EE2-D2BE-5AE8-1126-4CB9669822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715910" y="2861401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8" name="Picture 18" descr="I:\! WORK\For prezentations\peoples\user_256.png">
              <a:extLst>
                <a:ext uri="{FF2B5EF4-FFF2-40B4-BE49-F238E27FC236}">
                  <a16:creationId xmlns:a16="http://schemas.microsoft.com/office/drawing/2014/main" id="{4F03E34C-AF8A-D9B0-595F-2008FFBE8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F79646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790221" y="3518100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DA3B8F90-3602-644A-69F5-AA1FEF6F8485}"/>
              </a:ext>
            </a:extLst>
          </p:cNvPr>
          <p:cNvGrpSpPr/>
          <p:nvPr/>
        </p:nvGrpSpPr>
        <p:grpSpPr>
          <a:xfrm>
            <a:off x="771892" y="3426627"/>
            <a:ext cx="1903883" cy="581872"/>
            <a:chOff x="-8889" y="2861401"/>
            <a:chExt cx="2579950" cy="483119"/>
          </a:xfrm>
        </p:grpSpPr>
        <p:pic>
          <p:nvPicPr>
            <p:cNvPr id="22" name="Picture 15" descr="I:\! WORK\For prezentations\peoples\user_256.png">
              <a:extLst>
                <a:ext uri="{FF2B5EF4-FFF2-40B4-BE49-F238E27FC236}">
                  <a16:creationId xmlns:a16="http://schemas.microsoft.com/office/drawing/2014/main" id="{8EC0E101-6BCE-EB5F-638D-BE5154989D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18644" y="2866219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6" descr="I:\! WORK\For prezentations\peoples\user_256.png">
              <a:extLst>
                <a:ext uri="{FF2B5EF4-FFF2-40B4-BE49-F238E27FC236}">
                  <a16:creationId xmlns:a16="http://schemas.microsoft.com/office/drawing/2014/main" id="{FC5C6AE0-A9DF-B422-6397-07F4CF3122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32462" y="2866218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7" descr="I:\! WORK\For prezentations\peoples\user_256.png">
              <a:extLst>
                <a:ext uri="{FF2B5EF4-FFF2-40B4-BE49-F238E27FC236}">
                  <a16:creationId xmlns:a16="http://schemas.microsoft.com/office/drawing/2014/main" id="{A295C0A4-D7D8-40E1-7D62-F06D1ABAE2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15910" y="2861401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17" descr="I:\! WORK\For prezentations\peoples\user_256.png">
              <a:extLst>
                <a:ext uri="{FF2B5EF4-FFF2-40B4-BE49-F238E27FC236}">
                  <a16:creationId xmlns:a16="http://schemas.microsoft.com/office/drawing/2014/main" id="{B0FAE7C5-7840-5B63-AFAE-288740DF83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122399" y="2863447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5" descr="I:\! WORK\For prezentations\peoples\user_256.png">
              <a:extLst>
                <a:ext uri="{FF2B5EF4-FFF2-40B4-BE49-F238E27FC236}">
                  <a16:creationId xmlns:a16="http://schemas.microsoft.com/office/drawing/2014/main" id="{D15CED44-434A-AA0D-287F-C732BA5BEB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8889" y="2895825"/>
              <a:ext cx="448662" cy="4486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9" name="Picture 18" descr="I:\! WORK\For prezentations\peoples\user_256.png">
            <a:extLst>
              <a:ext uri="{FF2B5EF4-FFF2-40B4-BE49-F238E27FC236}">
                <a16:creationId xmlns:a16="http://schemas.microsoft.com/office/drawing/2014/main" id="{D3BA368C-D622-D216-ED8F-441FC1D18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922575" y="2804367"/>
            <a:ext cx="331092" cy="54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Соединитель: изогнутый 21">
            <a:extLst>
              <a:ext uri="{FF2B5EF4-FFF2-40B4-BE49-F238E27FC236}">
                <a16:creationId xmlns:a16="http://schemas.microsoft.com/office/drawing/2014/main" id="{D7A81DB7-15DA-9237-7E32-2DF14D75EDB7}"/>
              </a:ext>
            </a:extLst>
          </p:cNvPr>
          <p:cNvCxnSpPr>
            <a:cxnSpLocks/>
          </p:cNvCxnSpPr>
          <p:nvPr/>
        </p:nvCxnSpPr>
        <p:spPr>
          <a:xfrm>
            <a:off x="1234910" y="3048230"/>
            <a:ext cx="1445716" cy="451462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3505F0F8-005B-6967-7314-72B0A722A917}"/>
              </a:ext>
            </a:extLst>
          </p:cNvPr>
          <p:cNvCxnSpPr>
            <a:cxnSpLocks/>
            <a:stCxn id="22" idx="3"/>
          </p:cNvCxnSpPr>
          <p:nvPr/>
        </p:nvCxnSpPr>
        <p:spPr>
          <a:xfrm flipH="1">
            <a:off x="1159314" y="3702636"/>
            <a:ext cx="297054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FB16DAD7-2DAC-E24D-65E1-285DFA2D3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4632" y="3518668"/>
            <a:ext cx="1092276" cy="106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Google Shape;2789;p7">
            <a:extLst>
              <a:ext uri="{FF2B5EF4-FFF2-40B4-BE49-F238E27FC236}">
                <a16:creationId xmlns:a16="http://schemas.microsoft.com/office/drawing/2014/main" id="{ACDAD77E-28F0-AE2F-7E3D-F9BF71B1DAF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7473055" y="3228007"/>
            <a:ext cx="1045955" cy="1050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18" descr="I:\! WORK\For prezentations\peoples\user_256.png">
            <a:extLst>
              <a:ext uri="{FF2B5EF4-FFF2-40B4-BE49-F238E27FC236}">
                <a16:creationId xmlns:a16="http://schemas.microsoft.com/office/drawing/2014/main" id="{4198EED1-B556-F72E-3231-7C26EB0CC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333541" y="3437571"/>
            <a:ext cx="583838" cy="5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8" descr="I:\! WORK\For prezentations\peoples\user_256.png">
            <a:extLst>
              <a:ext uri="{FF2B5EF4-FFF2-40B4-BE49-F238E27FC236}">
                <a16:creationId xmlns:a16="http://schemas.microsoft.com/office/drawing/2014/main" id="{E5BC6E29-C965-4074-F604-62ADE4A7E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6941172" y="3432939"/>
            <a:ext cx="583838" cy="5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8" descr="I:\! WORK\For prezentations\peoples\user_256.png">
            <a:extLst>
              <a:ext uri="{FF2B5EF4-FFF2-40B4-BE49-F238E27FC236}">
                <a16:creationId xmlns:a16="http://schemas.microsoft.com/office/drawing/2014/main" id="{DBA31A8A-24DA-AD6F-7FC3-377E2F587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32913" y="3445189"/>
            <a:ext cx="583838" cy="5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8" descr="I:\! WORK\For prezentations\peoples\user_256.png">
            <a:extLst>
              <a:ext uri="{FF2B5EF4-FFF2-40B4-BE49-F238E27FC236}">
                <a16:creationId xmlns:a16="http://schemas.microsoft.com/office/drawing/2014/main" id="{2D6D0D53-9AF7-F450-A64C-E892B7936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8140545" y="3440523"/>
            <a:ext cx="583838" cy="56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C320D54-C958-67FB-24D8-0BF0BE19B8D8}"/>
              </a:ext>
            </a:extLst>
          </p:cNvPr>
          <p:cNvSpPr txBox="1"/>
          <p:nvPr/>
        </p:nvSpPr>
        <p:spPr>
          <a:xfrm>
            <a:off x="5504900" y="4199628"/>
            <a:ext cx="34390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507846">
              <a:defRPr/>
            </a:pPr>
            <a:r>
              <a:rPr lang="ru-RU" sz="2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боковой вход</a:t>
            </a:r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ED7B6EEF-CF57-7FBE-3F1B-5991CA03E1B8}"/>
              </a:ext>
            </a:extLst>
          </p:cNvPr>
          <p:cNvGrpSpPr/>
          <p:nvPr/>
        </p:nvGrpSpPr>
        <p:grpSpPr>
          <a:xfrm>
            <a:off x="11034523" y="3034279"/>
            <a:ext cx="2589840" cy="690461"/>
            <a:chOff x="12239675" y="6329309"/>
            <a:chExt cx="2706233" cy="743055"/>
          </a:xfrm>
        </p:grpSpPr>
        <p:pic>
          <p:nvPicPr>
            <p:cNvPr id="52" name="Picture 15" descr="I:\! WORK\For prezentations\peoples\user_256.png">
              <a:extLst>
                <a:ext uri="{FF2B5EF4-FFF2-40B4-BE49-F238E27FC236}">
                  <a16:creationId xmlns:a16="http://schemas.microsoft.com/office/drawing/2014/main" id="{11D0C43B-C3FB-BFF0-93D7-F51FBF0250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3967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15" descr="I:\! WORK\For prezentations\peoples\user_256.png">
              <a:extLst>
                <a:ext uri="{FF2B5EF4-FFF2-40B4-BE49-F238E27FC236}">
                  <a16:creationId xmlns:a16="http://schemas.microsoft.com/office/drawing/2014/main" id="{BE881EE1-DEBF-153E-0F47-67B5A9EE9F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90525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5" descr="I:\! WORK\For prezentations\peoples\user_256.png">
              <a:extLst>
                <a:ext uri="{FF2B5EF4-FFF2-40B4-BE49-F238E27FC236}">
                  <a16:creationId xmlns:a16="http://schemas.microsoft.com/office/drawing/2014/main" id="{85029FBC-4613-227F-0110-398080BBAE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540503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15" descr="I:\! WORK\For prezentations\peoples\user_256.png">
              <a:extLst>
                <a:ext uri="{FF2B5EF4-FFF2-40B4-BE49-F238E27FC236}">
                  <a16:creationId xmlns:a16="http://schemas.microsoft.com/office/drawing/2014/main" id="{72346A4F-A29E-4EB8-6516-B112A488A1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206083" y="6329309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30" name="Стрелка вправо с вырезом 1029">
            <a:extLst>
              <a:ext uri="{FF2B5EF4-FFF2-40B4-BE49-F238E27FC236}">
                <a16:creationId xmlns:a16="http://schemas.microsoft.com/office/drawing/2014/main" id="{8A91A6F3-6959-619E-806C-67F20980EBB4}"/>
              </a:ext>
            </a:extLst>
          </p:cNvPr>
          <p:cNvSpPr/>
          <p:nvPr/>
        </p:nvSpPr>
        <p:spPr>
          <a:xfrm>
            <a:off x="818896" y="4009289"/>
            <a:ext cx="3994614" cy="283226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1" name="Стрелка вправо с вырезом 1030">
            <a:extLst>
              <a:ext uri="{FF2B5EF4-FFF2-40B4-BE49-F238E27FC236}">
                <a16:creationId xmlns:a16="http://schemas.microsoft.com/office/drawing/2014/main" id="{58B5DBC2-C0F3-52F8-7161-9D4A9A55FA47}"/>
              </a:ext>
            </a:extLst>
          </p:cNvPr>
          <p:cNvSpPr/>
          <p:nvPr/>
        </p:nvSpPr>
        <p:spPr>
          <a:xfrm rot="10800000">
            <a:off x="6333540" y="3999246"/>
            <a:ext cx="2659195" cy="223825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53F22DFA-3E45-9E54-D239-8E88CA16D82D}"/>
              </a:ext>
            </a:extLst>
          </p:cNvPr>
          <p:cNvSpPr txBox="1"/>
          <p:nvPr/>
        </p:nvSpPr>
        <p:spPr>
          <a:xfrm>
            <a:off x="688823" y="2205633"/>
            <a:ext cx="8383337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Очередь за «местом в садике»</a:t>
            </a:r>
            <a:endParaRPr lang="ru-KZ" sz="2800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4B6A4C47-DE64-3BD4-CB46-9BD466205FDF}"/>
              </a:ext>
            </a:extLst>
          </p:cNvPr>
          <p:cNvSpPr txBox="1"/>
          <p:nvPr/>
        </p:nvSpPr>
        <p:spPr>
          <a:xfrm>
            <a:off x="9726114" y="2131100"/>
            <a:ext cx="9399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Очередь за «деньгами» - ваучер</a:t>
            </a:r>
            <a:endParaRPr lang="ru-KZ" sz="2800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34" name="Стрелка вправо с вырезом 1033">
            <a:extLst>
              <a:ext uri="{FF2B5EF4-FFF2-40B4-BE49-F238E27FC236}">
                <a16:creationId xmlns:a16="http://schemas.microsoft.com/office/drawing/2014/main" id="{46949DEC-993A-5A1C-D194-762F7247F28D}"/>
              </a:ext>
            </a:extLst>
          </p:cNvPr>
          <p:cNvSpPr/>
          <p:nvPr/>
        </p:nvSpPr>
        <p:spPr>
          <a:xfrm>
            <a:off x="10335886" y="3858067"/>
            <a:ext cx="3994614" cy="283226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5" name="Стрелка вправо с вырезом 1034">
            <a:extLst>
              <a:ext uri="{FF2B5EF4-FFF2-40B4-BE49-F238E27FC236}">
                <a16:creationId xmlns:a16="http://schemas.microsoft.com/office/drawing/2014/main" id="{C3AD9142-2CCE-2D1F-784D-69A9184F5E97}"/>
              </a:ext>
            </a:extLst>
          </p:cNvPr>
          <p:cNvSpPr/>
          <p:nvPr/>
        </p:nvSpPr>
        <p:spPr>
          <a:xfrm>
            <a:off x="15791378" y="3843490"/>
            <a:ext cx="1348058" cy="291486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8" name="Picture 4" descr="Picture background">
            <a:extLst>
              <a:ext uri="{FF2B5EF4-FFF2-40B4-BE49-F238E27FC236}">
                <a16:creationId xmlns:a16="http://schemas.microsoft.com/office/drawing/2014/main" id="{BDEAF316-2BA9-2759-7A05-921B62F80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658" y="11681450"/>
            <a:ext cx="1795601" cy="11666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14" descr="Picture background">
            <a:extLst>
              <a:ext uri="{FF2B5EF4-FFF2-40B4-BE49-F238E27FC236}">
                <a16:creationId xmlns:a16="http://schemas.microsoft.com/office/drawing/2014/main" id="{0FF05D26-990E-61FF-9D0F-0E15B6C37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47" y="11353048"/>
            <a:ext cx="1068177" cy="103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18999039" y="2342235"/>
            <a:ext cx="526254" cy="2165385"/>
          </a:xfrm>
          <a:prstGeom prst="round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СПРАВЕДЛИВОСТЬ</a:t>
            </a:r>
          </a:p>
        </p:txBody>
      </p:sp>
      <p:sp>
        <p:nvSpPr>
          <p:cNvPr id="63" name="Скругленный прямоугольник 62">
            <a:extLst>
              <a:ext uri="{FF2B5EF4-FFF2-40B4-BE49-F238E27FC236}">
                <a16:creationId xmlns:a16="http://schemas.microsoft.com/office/drawing/2014/main" id="{F79543FF-616D-A06A-C919-CE0D3A3D6CCB}"/>
              </a:ext>
            </a:extLst>
          </p:cNvPr>
          <p:cNvSpPr/>
          <p:nvPr/>
        </p:nvSpPr>
        <p:spPr>
          <a:xfrm>
            <a:off x="722473" y="8226425"/>
            <a:ext cx="18668211" cy="2675903"/>
          </a:xfrm>
          <a:prstGeom prst="roundRect">
            <a:avLst/>
          </a:prstGeom>
          <a:solidFill>
            <a:schemeClr val="bg1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56D5C72E-D2B4-708E-9909-A896553B6F6C}"/>
              </a:ext>
            </a:extLst>
          </p:cNvPr>
          <p:cNvSpPr txBox="1"/>
          <p:nvPr/>
        </p:nvSpPr>
        <p:spPr>
          <a:xfrm>
            <a:off x="875950" y="8374827"/>
            <a:ext cx="8534221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Госзаказ закрепляется за садиком</a:t>
            </a:r>
            <a:endParaRPr lang="ru-KZ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37" name="TextBox 1036">
            <a:extLst>
              <a:ext uri="{FF2B5EF4-FFF2-40B4-BE49-F238E27FC236}">
                <a16:creationId xmlns:a16="http://schemas.microsoft.com/office/drawing/2014/main" id="{D056BB92-A13E-446C-950B-CCA39F354C7A}"/>
              </a:ext>
            </a:extLst>
          </p:cNvPr>
          <p:cNvSpPr txBox="1"/>
          <p:nvPr/>
        </p:nvSpPr>
        <p:spPr>
          <a:xfrm>
            <a:off x="9794197" y="8365692"/>
            <a:ext cx="9317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Деньги следуют за ребенком</a:t>
            </a:r>
          </a:p>
        </p:txBody>
      </p:sp>
      <p:pic>
        <p:nvPicPr>
          <p:cNvPr id="1068" name="Google Shape;2789;p7">
            <a:extLst>
              <a:ext uri="{FF2B5EF4-FFF2-40B4-BE49-F238E27FC236}">
                <a16:creationId xmlns:a16="http://schemas.microsoft.com/office/drawing/2014/main" id="{ABC65E64-9387-1FA3-B394-1D584AD11BFE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840355" y="9430010"/>
            <a:ext cx="535519" cy="5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9" name="Google Shape;2789;p7">
            <a:extLst>
              <a:ext uri="{FF2B5EF4-FFF2-40B4-BE49-F238E27FC236}">
                <a16:creationId xmlns:a16="http://schemas.microsoft.com/office/drawing/2014/main" id="{0636D5EC-BDEC-C7F1-9CEC-C417BF1E6A5B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4333355" y="9430058"/>
            <a:ext cx="535519" cy="5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0" name="Google Shape;2789;p7">
            <a:extLst>
              <a:ext uri="{FF2B5EF4-FFF2-40B4-BE49-F238E27FC236}">
                <a16:creationId xmlns:a16="http://schemas.microsoft.com/office/drawing/2014/main" id="{30D495D1-3C6E-2862-BA83-4AC0F44BCB5A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926191" y="9430907"/>
            <a:ext cx="535519" cy="58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1" name="Picture 2" descr="Picture background">
            <a:extLst>
              <a:ext uri="{FF2B5EF4-FFF2-40B4-BE49-F238E27FC236}">
                <a16:creationId xmlns:a16="http://schemas.microsoft.com/office/drawing/2014/main" id="{5FCA05AD-E67F-0616-1513-0F9B99BFD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160" y="9756862"/>
            <a:ext cx="707205" cy="68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2" name="TextBox 1071">
            <a:extLst>
              <a:ext uri="{FF2B5EF4-FFF2-40B4-BE49-F238E27FC236}">
                <a16:creationId xmlns:a16="http://schemas.microsoft.com/office/drawing/2014/main" id="{D4445141-521B-310E-8C80-8F0DCF28E0F8}"/>
              </a:ext>
            </a:extLst>
          </p:cNvPr>
          <p:cNvSpPr txBox="1"/>
          <p:nvPr/>
        </p:nvSpPr>
        <p:spPr>
          <a:xfrm>
            <a:off x="1954036" y="10087933"/>
            <a:ext cx="2583394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мест</a:t>
            </a:r>
            <a:endParaRPr lang="ru-KZ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73" name="TextBox 1072">
            <a:extLst>
              <a:ext uri="{FF2B5EF4-FFF2-40B4-BE49-F238E27FC236}">
                <a16:creationId xmlns:a16="http://schemas.microsoft.com/office/drawing/2014/main" id="{AC4D16D3-2EC5-DF8F-846E-4D56621B9FFE}"/>
              </a:ext>
            </a:extLst>
          </p:cNvPr>
          <p:cNvSpPr txBox="1"/>
          <p:nvPr/>
        </p:nvSpPr>
        <p:spPr>
          <a:xfrm>
            <a:off x="4506207" y="10087982"/>
            <a:ext cx="2583394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00 мест</a:t>
            </a:r>
            <a:endParaRPr lang="ru-KZ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74" name="TextBox 1073">
            <a:extLst>
              <a:ext uri="{FF2B5EF4-FFF2-40B4-BE49-F238E27FC236}">
                <a16:creationId xmlns:a16="http://schemas.microsoft.com/office/drawing/2014/main" id="{9EB8FC85-94A9-4306-49EC-68D68C177698}"/>
              </a:ext>
            </a:extLst>
          </p:cNvPr>
          <p:cNvSpPr txBox="1"/>
          <p:nvPr/>
        </p:nvSpPr>
        <p:spPr>
          <a:xfrm>
            <a:off x="7288947" y="10120103"/>
            <a:ext cx="2583394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130 мест</a:t>
            </a:r>
            <a:endParaRPr lang="ru-KZ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75" name="Picture 2" descr="Picture background">
            <a:extLst>
              <a:ext uri="{FF2B5EF4-FFF2-40B4-BE49-F238E27FC236}">
                <a16:creationId xmlns:a16="http://schemas.microsoft.com/office/drawing/2014/main" id="{4AA76A76-A852-D561-8EAE-A87D684AA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144" y="9756910"/>
            <a:ext cx="707205" cy="68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2" descr="Picture background">
            <a:extLst>
              <a:ext uri="{FF2B5EF4-FFF2-40B4-BE49-F238E27FC236}">
                <a16:creationId xmlns:a16="http://schemas.microsoft.com/office/drawing/2014/main" id="{018EE41B-EC8D-9200-4859-86656F50B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998" y="9789031"/>
            <a:ext cx="707205" cy="68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16" descr="Picture background">
            <a:extLst>
              <a:ext uri="{FF2B5EF4-FFF2-40B4-BE49-F238E27FC236}">
                <a16:creationId xmlns:a16="http://schemas.microsoft.com/office/drawing/2014/main" id="{16D08ACD-4AA5-55BE-8714-899BFF850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408" y="9675402"/>
            <a:ext cx="1674184" cy="12477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Google Shape;2789;p7">
            <a:extLst>
              <a:ext uri="{FF2B5EF4-FFF2-40B4-BE49-F238E27FC236}">
                <a16:creationId xmlns:a16="http://schemas.microsoft.com/office/drawing/2014/main" id="{D4BA9693-65E1-1BCA-C9EB-B574655DE6E8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1187610" y="9813376"/>
            <a:ext cx="907868" cy="971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0" name="Google Shape;2789;p7">
            <a:extLst>
              <a:ext uri="{FF2B5EF4-FFF2-40B4-BE49-F238E27FC236}">
                <a16:creationId xmlns:a16="http://schemas.microsoft.com/office/drawing/2014/main" id="{C6B9F4BA-1C40-D2FE-D50F-4C0CE2683665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6963509" y="9813377"/>
            <a:ext cx="827834" cy="886144"/>
          </a:xfrm>
          <a:prstGeom prst="rect">
            <a:avLst/>
          </a:prstGeom>
          <a:noFill/>
          <a:ln>
            <a:noFill/>
          </a:ln>
        </p:spPr>
      </p:pic>
      <p:sp>
        <p:nvSpPr>
          <p:cNvPr id="1081" name="Стрелка вправо с вырезом 1080">
            <a:extLst>
              <a:ext uri="{FF2B5EF4-FFF2-40B4-BE49-F238E27FC236}">
                <a16:creationId xmlns:a16="http://schemas.microsoft.com/office/drawing/2014/main" id="{E2F7970C-403B-D569-6A82-2474D6E5FFC9}"/>
              </a:ext>
            </a:extLst>
          </p:cNvPr>
          <p:cNvSpPr/>
          <p:nvPr/>
        </p:nvSpPr>
        <p:spPr>
          <a:xfrm>
            <a:off x="12412448" y="10230173"/>
            <a:ext cx="1348058" cy="291486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2" name="Стрелка вправо с вырезом 1081">
            <a:extLst>
              <a:ext uri="{FF2B5EF4-FFF2-40B4-BE49-F238E27FC236}">
                <a16:creationId xmlns:a16="http://schemas.microsoft.com/office/drawing/2014/main" id="{FF57F62D-0865-4130-D198-77657ED14844}"/>
              </a:ext>
            </a:extLst>
          </p:cNvPr>
          <p:cNvSpPr/>
          <p:nvPr/>
        </p:nvSpPr>
        <p:spPr>
          <a:xfrm>
            <a:off x="15281942" y="10223163"/>
            <a:ext cx="1348058" cy="291486"/>
          </a:xfrm>
          <a:prstGeom prst="notched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3" name="TextBox 1082">
            <a:extLst>
              <a:ext uri="{FF2B5EF4-FFF2-40B4-BE49-F238E27FC236}">
                <a16:creationId xmlns:a16="http://schemas.microsoft.com/office/drawing/2014/main" id="{4774459C-C31A-5728-F679-560A07DC1090}"/>
              </a:ext>
            </a:extLst>
          </p:cNvPr>
          <p:cNvSpPr txBox="1"/>
          <p:nvPr/>
        </p:nvSpPr>
        <p:spPr>
          <a:xfrm>
            <a:off x="12326465" y="10511358"/>
            <a:ext cx="2583394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выбыл</a:t>
            </a:r>
            <a:endParaRPr lang="ru-KZ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84" name="TextBox 1083">
            <a:extLst>
              <a:ext uri="{FF2B5EF4-FFF2-40B4-BE49-F238E27FC236}">
                <a16:creationId xmlns:a16="http://schemas.microsoft.com/office/drawing/2014/main" id="{D92225BD-057D-7B2C-54B6-8CABE00918E0}"/>
              </a:ext>
            </a:extLst>
          </p:cNvPr>
          <p:cNvSpPr txBox="1"/>
          <p:nvPr/>
        </p:nvSpPr>
        <p:spPr>
          <a:xfrm>
            <a:off x="15279849" y="10448868"/>
            <a:ext cx="2583394" cy="388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ru-RU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прибыл</a:t>
            </a:r>
            <a:endParaRPr lang="ru-KZ" i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Picture 2" descr="Picture background">
            <a:extLst>
              <a:ext uri="{FF2B5EF4-FFF2-40B4-BE49-F238E27FC236}">
                <a16:creationId xmlns:a16="http://schemas.microsoft.com/office/drawing/2014/main" id="{FB16DAD7-2DAC-E24D-65E1-285DFA2D3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6956" y="9659076"/>
            <a:ext cx="472787" cy="45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Скругленный прямоугольник 101"/>
          <p:cNvSpPr/>
          <p:nvPr/>
        </p:nvSpPr>
        <p:spPr>
          <a:xfrm>
            <a:off x="18999039" y="8449215"/>
            <a:ext cx="526254" cy="2250305"/>
          </a:xfrm>
          <a:prstGeom prst="round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ПРОЗРАЧНОСТЬ</a:t>
            </a:r>
          </a:p>
        </p:txBody>
      </p:sp>
      <p:sp>
        <p:nvSpPr>
          <p:cNvPr id="1055" name="Скругленный прямоугольник 1054">
            <a:extLst>
              <a:ext uri="{FF2B5EF4-FFF2-40B4-BE49-F238E27FC236}">
                <a16:creationId xmlns:a16="http://schemas.microsoft.com/office/drawing/2014/main" id="{D8AC28A0-A840-C3BB-6E5F-D034990F2CE2}"/>
              </a:ext>
            </a:extLst>
          </p:cNvPr>
          <p:cNvSpPr/>
          <p:nvPr/>
        </p:nvSpPr>
        <p:spPr>
          <a:xfrm>
            <a:off x="688823" y="4982445"/>
            <a:ext cx="18668211" cy="3091580"/>
          </a:xfrm>
          <a:prstGeom prst="roundRect">
            <a:avLst/>
          </a:prstGeom>
          <a:solidFill>
            <a:schemeClr val="bg1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0A1FA378-1EDD-34C4-1669-E318159106F3}"/>
              </a:ext>
            </a:extLst>
          </p:cNvPr>
          <p:cNvSpPr txBox="1"/>
          <p:nvPr/>
        </p:nvSpPr>
        <p:spPr>
          <a:xfrm>
            <a:off x="10269443" y="5067996"/>
            <a:ext cx="8534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Садик выбирает родитель</a:t>
            </a:r>
            <a:endParaRPr lang="ru-KZ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42" name="TextBox 1041">
            <a:extLst>
              <a:ext uri="{FF2B5EF4-FFF2-40B4-BE49-F238E27FC236}">
                <a16:creationId xmlns:a16="http://schemas.microsoft.com/office/drawing/2014/main" id="{8FCED2C2-3796-0D6F-1738-22ADAEFFE3D6}"/>
              </a:ext>
            </a:extLst>
          </p:cNvPr>
          <p:cNvSpPr txBox="1"/>
          <p:nvPr/>
        </p:nvSpPr>
        <p:spPr>
          <a:xfrm>
            <a:off x="1048019" y="5081836"/>
            <a:ext cx="8534221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Садик определяет </a:t>
            </a:r>
            <a:r>
              <a:rPr lang="ru-RU" sz="2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управление образования</a:t>
            </a:r>
            <a:endParaRPr lang="ru-KZ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54" name="Picture 8" descr="Picture background">
            <a:extLst>
              <a:ext uri="{FF2B5EF4-FFF2-40B4-BE49-F238E27FC236}">
                <a16:creationId xmlns:a16="http://schemas.microsoft.com/office/drawing/2014/main" id="{59741017-0835-CAC1-EADA-C6EDA9C50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93" y="5621143"/>
            <a:ext cx="1244477" cy="80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6" name="TextBox 1055">
            <a:extLst>
              <a:ext uri="{FF2B5EF4-FFF2-40B4-BE49-F238E27FC236}">
                <a16:creationId xmlns:a16="http://schemas.microsoft.com/office/drawing/2014/main" id="{CED25F2F-431F-ADFF-DD8D-A6CA584E83BF}"/>
              </a:ext>
            </a:extLst>
          </p:cNvPr>
          <p:cNvSpPr txBox="1"/>
          <p:nvPr/>
        </p:nvSpPr>
        <p:spPr>
          <a:xfrm>
            <a:off x="967813" y="6555563"/>
            <a:ext cx="2583394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отбирает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включает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распределяет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финансирует</a:t>
            </a:r>
            <a:endParaRPr lang="ru-KZ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58" name="Picture 12" descr="Picture background">
            <a:extLst>
              <a:ext uri="{FF2B5EF4-FFF2-40B4-BE49-F238E27FC236}">
                <a16:creationId xmlns:a16="http://schemas.microsoft.com/office/drawing/2014/main" id="{2128F172-7BE3-7170-4AE0-3FF8AEC88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5027" y="5939680"/>
            <a:ext cx="2228029" cy="1948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9" name="TextBox 1058">
            <a:extLst>
              <a:ext uri="{FF2B5EF4-FFF2-40B4-BE49-F238E27FC236}">
                <a16:creationId xmlns:a16="http://schemas.microsoft.com/office/drawing/2014/main" id="{E6A2E028-EE05-25FD-57CF-1ABF387A2374}"/>
              </a:ext>
            </a:extLst>
          </p:cNvPr>
          <p:cNvSpPr txBox="1"/>
          <p:nvPr/>
        </p:nvSpPr>
        <p:spPr>
          <a:xfrm>
            <a:off x="11632083" y="6483296"/>
            <a:ext cx="3158000" cy="108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выбирает сад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подтверждает услугу</a:t>
            </a:r>
          </a:p>
          <a:p>
            <a:pPr marL="34290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оплачивает</a:t>
            </a:r>
            <a:endParaRPr lang="ru-KZ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60" name="Picture 2" descr="Picture background">
            <a:extLst>
              <a:ext uri="{FF2B5EF4-FFF2-40B4-BE49-F238E27FC236}">
                <a16:creationId xmlns:a16="http://schemas.microsoft.com/office/drawing/2014/main" id="{5D696FD2-60E9-B486-F364-7C6CEB5A8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6216" y="6195851"/>
            <a:ext cx="1414410" cy="1373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Google Shape;2789;p7">
            <a:extLst>
              <a:ext uri="{FF2B5EF4-FFF2-40B4-BE49-F238E27FC236}">
                <a16:creationId xmlns:a16="http://schemas.microsoft.com/office/drawing/2014/main" id="{742C76EA-430E-3A61-052C-4714733BC42B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6877497" y="5901685"/>
            <a:ext cx="682057" cy="698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6" name="Google Shape;2789;p7">
            <a:extLst>
              <a:ext uri="{FF2B5EF4-FFF2-40B4-BE49-F238E27FC236}">
                <a16:creationId xmlns:a16="http://schemas.microsoft.com/office/drawing/2014/main" id="{2283C7B2-EDB4-D34A-3210-CA2474C2AD0F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7189320" y="6807916"/>
            <a:ext cx="682057" cy="698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7" name="Google Shape;2789;p7">
            <a:extLst>
              <a:ext uri="{FF2B5EF4-FFF2-40B4-BE49-F238E27FC236}">
                <a16:creationId xmlns:a16="http://schemas.microsoft.com/office/drawing/2014/main" id="{1E384AFC-A883-75A8-BC45-5F76CF0416FB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7760925" y="6152047"/>
            <a:ext cx="682057" cy="69885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Группа 8"/>
          <p:cNvGrpSpPr/>
          <p:nvPr/>
        </p:nvGrpSpPr>
        <p:grpSpPr>
          <a:xfrm>
            <a:off x="3779818" y="5708750"/>
            <a:ext cx="2862995" cy="2050586"/>
            <a:chOff x="4876929" y="8231489"/>
            <a:chExt cx="2991664" cy="2206783"/>
          </a:xfrm>
        </p:grpSpPr>
        <p:pic>
          <p:nvPicPr>
            <p:cNvPr id="1043" name="Picture 2" descr="Picture background">
              <a:extLst>
                <a:ext uri="{FF2B5EF4-FFF2-40B4-BE49-F238E27FC236}">
                  <a16:creationId xmlns:a16="http://schemas.microsoft.com/office/drawing/2014/main" id="{7586E2DB-68BC-9FAA-02D5-A1336024FC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6514" y="8631233"/>
              <a:ext cx="1477977" cy="1477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8" name="Треугольник 1047">
              <a:extLst>
                <a:ext uri="{FF2B5EF4-FFF2-40B4-BE49-F238E27FC236}">
                  <a16:creationId xmlns:a16="http://schemas.microsoft.com/office/drawing/2014/main" id="{3D8367AC-EC7C-B734-8AF6-D95735A72E02}"/>
                </a:ext>
              </a:extLst>
            </p:cNvPr>
            <p:cNvSpPr/>
            <p:nvPr/>
          </p:nvSpPr>
          <p:spPr>
            <a:xfrm rot="7100335">
              <a:off x="5356422" y="8477268"/>
              <a:ext cx="933889" cy="99136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9" name="Треугольник 1048">
              <a:extLst>
                <a:ext uri="{FF2B5EF4-FFF2-40B4-BE49-F238E27FC236}">
                  <a16:creationId xmlns:a16="http://schemas.microsoft.com/office/drawing/2014/main" id="{BBC6FA00-A891-64B7-32A3-F72C9C642998}"/>
                </a:ext>
              </a:extLst>
            </p:cNvPr>
            <p:cNvSpPr/>
            <p:nvPr/>
          </p:nvSpPr>
          <p:spPr>
            <a:xfrm rot="2751633">
              <a:off x="5537283" y="9421398"/>
              <a:ext cx="933889" cy="99136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0" name="Треугольник 1049">
              <a:extLst>
                <a:ext uri="{FF2B5EF4-FFF2-40B4-BE49-F238E27FC236}">
                  <a16:creationId xmlns:a16="http://schemas.microsoft.com/office/drawing/2014/main" id="{D3FAB554-7747-5818-0B15-DBE0BCDC9234}"/>
                </a:ext>
              </a:extLst>
            </p:cNvPr>
            <p:cNvSpPr/>
            <p:nvPr/>
          </p:nvSpPr>
          <p:spPr>
            <a:xfrm rot="18940863">
              <a:off x="6663948" y="9446906"/>
              <a:ext cx="933889" cy="99136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1" name="Треугольник 1050">
              <a:extLst>
                <a:ext uri="{FF2B5EF4-FFF2-40B4-BE49-F238E27FC236}">
                  <a16:creationId xmlns:a16="http://schemas.microsoft.com/office/drawing/2014/main" id="{34981760-56AE-5E89-D861-B993AFDCADA5}"/>
                </a:ext>
              </a:extLst>
            </p:cNvPr>
            <p:cNvSpPr/>
            <p:nvPr/>
          </p:nvSpPr>
          <p:spPr>
            <a:xfrm rot="14592827">
              <a:off x="6750554" y="8562594"/>
              <a:ext cx="933889" cy="991366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K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47" name="Google Shape;2789;p7">
              <a:extLst>
                <a:ext uri="{FF2B5EF4-FFF2-40B4-BE49-F238E27FC236}">
                  <a16:creationId xmlns:a16="http://schemas.microsoft.com/office/drawing/2014/main" id="{C5EF0143-1E9B-216C-FB4B-B155E34DE79B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4876929" y="8231489"/>
              <a:ext cx="564595" cy="6359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4" name="Google Shape;2789;p7">
              <a:extLst>
                <a:ext uri="{FF2B5EF4-FFF2-40B4-BE49-F238E27FC236}">
                  <a16:creationId xmlns:a16="http://schemas.microsoft.com/office/drawing/2014/main" id="{4DFC063B-80F6-F363-793E-D6364AD0985C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7274491" y="8275585"/>
              <a:ext cx="564595" cy="6359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5" name="Google Shape;2789;p7">
              <a:extLst>
                <a:ext uri="{FF2B5EF4-FFF2-40B4-BE49-F238E27FC236}">
                  <a16:creationId xmlns:a16="http://schemas.microsoft.com/office/drawing/2014/main" id="{5BA99E5C-B055-4E08-52C2-6B37E1A4CE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7303998" y="9723438"/>
              <a:ext cx="564595" cy="6359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6" name="Google Shape;2789;p7">
              <a:extLst>
                <a:ext uri="{FF2B5EF4-FFF2-40B4-BE49-F238E27FC236}">
                  <a16:creationId xmlns:a16="http://schemas.microsoft.com/office/drawing/2014/main" id="{8E537E29-103A-49A2-425E-D1B7B21ECAB2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4894758" y="9681210"/>
              <a:ext cx="564595" cy="63596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8" name="Google Shape;2789;p7">
            <a:extLst>
              <a:ext uri="{FF2B5EF4-FFF2-40B4-BE49-F238E27FC236}">
                <a16:creationId xmlns:a16="http://schemas.microsoft.com/office/drawing/2014/main" id="{4DFC063B-80F6-F363-793E-D6364AD0985C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7640781" y="5939681"/>
            <a:ext cx="563106" cy="615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2789;p7">
            <a:extLst>
              <a:ext uri="{FF2B5EF4-FFF2-40B4-BE49-F238E27FC236}">
                <a16:creationId xmlns:a16="http://schemas.microsoft.com/office/drawing/2014/main" id="{4DFC063B-80F6-F363-793E-D6364AD0985C}"/>
              </a:ext>
            </a:extLst>
          </p:cNvPr>
          <p:cNvPicPr preferRelativeResize="0"/>
          <p:nvPr/>
        </p:nvPicPr>
        <p:blipFill rotWithShape="1">
          <a:blip r:embed="rId2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7660455" y="7055859"/>
            <a:ext cx="563106" cy="615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8" descr="X Red Transparent | PNG All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021" y="6075805"/>
            <a:ext cx="540065" cy="52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8" descr="X Red Transparent | PNG All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64" y="7233406"/>
            <a:ext cx="540065" cy="52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Скругленный прямоугольник 102"/>
          <p:cNvSpPr/>
          <p:nvPr/>
        </p:nvSpPr>
        <p:spPr>
          <a:xfrm>
            <a:off x="18985438" y="5402434"/>
            <a:ext cx="526254" cy="2250305"/>
          </a:xfrm>
          <a:prstGeom prst="round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КАЧЕСТВО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18999039" y="11013540"/>
            <a:ext cx="526254" cy="2108861"/>
          </a:xfrm>
          <a:prstGeom prst="round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ЭФФЕКТИВНОСТЬ</a:t>
            </a:r>
          </a:p>
        </p:txBody>
      </p:sp>
      <p:sp>
        <p:nvSpPr>
          <p:cNvPr id="1025" name="Прямоугольник 1024">
            <a:extLst>
              <a:ext uri="{FF2B5EF4-FFF2-40B4-BE49-F238E27FC236}">
                <a16:creationId xmlns:a16="http://schemas.microsoft.com/office/drawing/2014/main" id="{7A16A0B2-7291-526A-1528-4D26868EBCF9}"/>
              </a:ext>
            </a:extLst>
          </p:cNvPr>
          <p:cNvSpPr/>
          <p:nvPr/>
        </p:nvSpPr>
        <p:spPr>
          <a:xfrm>
            <a:off x="9381515" y="1679334"/>
            <a:ext cx="142049" cy="114430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с вырезом 6"/>
          <p:cNvSpPr/>
          <p:nvPr/>
        </p:nvSpPr>
        <p:spPr>
          <a:xfrm>
            <a:off x="8836897" y="2978916"/>
            <a:ext cx="937193" cy="590430"/>
          </a:xfrm>
          <a:prstGeom prst="notched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Стрелка вправо с вырезом 98"/>
          <p:cNvSpPr/>
          <p:nvPr/>
        </p:nvSpPr>
        <p:spPr>
          <a:xfrm>
            <a:off x="8750868" y="11640669"/>
            <a:ext cx="937193" cy="590430"/>
          </a:xfrm>
          <a:prstGeom prst="notched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Стрелка вправо с вырезом 96"/>
          <p:cNvSpPr/>
          <p:nvPr/>
        </p:nvSpPr>
        <p:spPr>
          <a:xfrm>
            <a:off x="8762457" y="9355819"/>
            <a:ext cx="937193" cy="590430"/>
          </a:xfrm>
          <a:prstGeom prst="notched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Стрелка вправо с вырезом 97"/>
          <p:cNvSpPr/>
          <p:nvPr/>
        </p:nvSpPr>
        <p:spPr>
          <a:xfrm>
            <a:off x="8727561" y="6336434"/>
            <a:ext cx="937193" cy="590430"/>
          </a:xfrm>
          <a:prstGeom prst="notchedRightArrow">
            <a:avLst/>
          </a:prstGeom>
          <a:solidFill>
            <a:schemeClr val="bg1">
              <a:lumMod val="95000"/>
            </a:schemeClr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19084192" y="318327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8369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1FADC4D-A265-C9A5-988F-AB2341F3985E}"/>
              </a:ext>
            </a:extLst>
          </p:cNvPr>
          <p:cNvSpPr/>
          <p:nvPr/>
        </p:nvSpPr>
        <p:spPr>
          <a:xfrm>
            <a:off x="434257" y="691322"/>
            <a:ext cx="17466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ea typeface="Poppins Regular"/>
                <a:cs typeface="Arial" panose="020B0604020202020204" pitchFamily="34" charset="0"/>
                <a:sym typeface="Poppins Regular"/>
              </a:rPr>
              <a:t>ЧАСТО ЗАДАВАЕМЫЕ ВОПРОСЫ (продолжение)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E133D1-2815-F21F-F626-76F3D5E147AC}"/>
              </a:ext>
            </a:extLst>
          </p:cNvPr>
          <p:cNvSpPr txBox="1"/>
          <p:nvPr/>
        </p:nvSpPr>
        <p:spPr>
          <a:xfrm>
            <a:off x="831850" y="2054225"/>
            <a:ext cx="18211800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Ваучер реализуется только посредством открытия счета в банке?</a:t>
            </a: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Нет, ваучер реализуется в 2 видах: виртуальный и финансовый. При виртуальном ваучере нет необходимости открывать счет и средства перечисляются сразу в дошкольную организацию. 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финансовом ваучере родитель открывает счет и средства перечисляются на счет для последующего перечисления в сад. Надо отметить, что финансовый ваучер реализуется только в случае волеизъявления самого родителя.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Как новые сады могут получить ваучер? </a:t>
            </a:r>
            <a:endParaRPr lang="ru-KZ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Достаточно на объекте информатизации разместить заявление и документы. Отдел образования проверяет и в случае предоставления полного пакета, осуществляется выездная комиссия. После положительного протокола Комиссии сад включается в Перечень.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Как осуществляется оплата?</a:t>
            </a:r>
          </a:p>
          <a:p>
            <a:pPr algn="just"/>
            <a:r>
              <a:rPr lang="ru-KZ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состоянию на 20 число производится выгрузка табелей посещаемости в информационную систему АО «Финансовый центр» с информационной системы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Indigo (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 участия дошкольных организаций).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Расчет производится по фактический оказанным услугам за 20 дней и прогнозный расчет за 10 дней.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следующем месяце с 1 по 15 число осуществляется процесс утверждения табелей посещаемости родителями.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 числа производится выгрузка утвержденных табелей и сверка.</a:t>
            </a:r>
          </a:p>
          <a:p>
            <a:pPr algn="just"/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Итоги сверки учитываются при расчете суммы текущего месяца.</a:t>
            </a:r>
          </a:p>
          <a:p>
            <a:pPr algn="just"/>
            <a:endParaRPr lang="ru-RU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Какие риски при ваучерном финансировании?</a:t>
            </a:r>
          </a:p>
          <a:p>
            <a:pPr algn="just"/>
            <a:r>
              <a:rPr lang="ru-RU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Пилотный проект показал, что риск недофинансирования имеется у садов, в которых идет отток детей. данный отток связан с низким качеством предоставляемых услуг. соответственно, сады, которые вкладывают в свое развитие и имеют сравнительно высокий уровень качества, наоборот смогли увеличить свое финансирование.</a:t>
            </a:r>
          </a:p>
          <a:p>
            <a:pPr algn="just"/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Что будет с действующим контингентом детей?</a:t>
            </a:r>
          </a:p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K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</a:t>
            </a:r>
            <a:r>
              <a:rPr lang="ru-KZ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 дети, которые посещают сады на основе госзаказа, автоматом переходят на ваучер.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5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5">
            <a:extLst>
              <a:ext uri="{FF2B5EF4-FFF2-40B4-BE49-F238E27FC236}">
                <a16:creationId xmlns:a16="http://schemas.microsoft.com/office/drawing/2014/main" id="{174BE34D-F7F9-1E2D-08EF-0FFB6C853DC1}"/>
              </a:ext>
            </a:extLst>
          </p:cNvPr>
          <p:cNvSpPr/>
          <p:nvPr/>
        </p:nvSpPr>
        <p:spPr>
          <a:xfrm>
            <a:off x="388793" y="3975506"/>
            <a:ext cx="9227548" cy="27489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07846">
              <a:defRPr/>
            </a:pPr>
            <a:endParaRPr lang="ru-RU" sz="2968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CBFE40-9810-82A6-0FAE-5E2E7CACBB23}"/>
              </a:ext>
            </a:extLst>
          </p:cNvPr>
          <p:cNvSpPr txBox="1"/>
          <p:nvPr/>
        </p:nvSpPr>
        <p:spPr>
          <a:xfrm>
            <a:off x="2353744" y="6055361"/>
            <a:ext cx="5709248" cy="447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507846">
              <a:defRPr/>
            </a:pPr>
            <a:r>
              <a:rPr lang="ru-RU" sz="230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Внеочередники</a:t>
            </a:r>
            <a:r>
              <a:rPr lang="ru-RU" sz="230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(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военные</a:t>
            </a:r>
            <a:r>
              <a:rPr lang="en-US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КНБ и </a:t>
            </a:r>
            <a:r>
              <a:rPr lang="ru-RU" sz="2309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др</a:t>
            </a:r>
            <a:r>
              <a:rPr lang="en-US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EB3338C-EB68-EA18-C6CB-E45B7CE5D5CF}"/>
              </a:ext>
            </a:extLst>
          </p:cNvPr>
          <p:cNvSpPr txBox="1"/>
          <p:nvPr/>
        </p:nvSpPr>
        <p:spPr>
          <a:xfrm>
            <a:off x="2353744" y="4879834"/>
            <a:ext cx="701429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507846">
              <a:defRPr/>
            </a:pPr>
            <a:r>
              <a:rPr lang="ru-RU" sz="230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Первоочередники</a:t>
            </a:r>
            <a:r>
              <a:rPr lang="ru-RU" sz="230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(инвалиды</a:t>
            </a:r>
            <a:r>
              <a:rPr lang="en-US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сироты</a:t>
            </a:r>
            <a:r>
              <a:rPr lang="en-US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многодетные и </a:t>
            </a:r>
            <a:r>
              <a:rPr lang="ru-RU" sz="2309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др</a:t>
            </a:r>
            <a:r>
              <a:rPr lang="en-US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</a:t>
            </a:r>
            <a:r>
              <a:rPr lang="ru-RU" sz="2309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A0B591CC-C3BB-EECF-60C4-23485DC93390}"/>
              </a:ext>
            </a:extLst>
          </p:cNvPr>
          <p:cNvSpPr txBox="1"/>
          <p:nvPr/>
        </p:nvSpPr>
        <p:spPr>
          <a:xfrm>
            <a:off x="2353744" y="4285891"/>
            <a:ext cx="3142989" cy="447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507846">
              <a:defRPr/>
            </a:pPr>
            <a:r>
              <a:rPr lang="ru-RU" sz="230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Общая очередь </a:t>
            </a:r>
          </a:p>
        </p:txBody>
      </p:sp>
      <p:pic>
        <p:nvPicPr>
          <p:cNvPr id="6" name="Picture 15" descr="I:\! WORK\For prezentations\peoples\user_256.png">
            <a:extLst>
              <a:ext uri="{FF2B5EF4-FFF2-40B4-BE49-F238E27FC236}">
                <a16:creationId xmlns:a16="http://schemas.microsoft.com/office/drawing/2014/main" id="{A5A185D4-C0D8-F1DE-82F0-70D98D869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071721" y="4072569"/>
            <a:ext cx="739825" cy="73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I:\! WORK\For prezentations\peoples\user_256.png">
            <a:extLst>
              <a:ext uri="{FF2B5EF4-FFF2-40B4-BE49-F238E27FC236}">
                <a16:creationId xmlns:a16="http://schemas.microsoft.com/office/drawing/2014/main" id="{E3EB0465-BBA0-71AC-7DBB-9ED5A2E69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F7964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100609" y="4911415"/>
            <a:ext cx="739825" cy="73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I:\! WORK\For prezentations\peoples\user_256.png">
            <a:extLst>
              <a:ext uri="{FF2B5EF4-FFF2-40B4-BE49-F238E27FC236}">
                <a16:creationId xmlns:a16="http://schemas.microsoft.com/office/drawing/2014/main" id="{4AE6CD00-EA05-D9F5-2953-91F4B1E6C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174667" y="5946634"/>
            <a:ext cx="739825" cy="73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E9365CF-CB8B-F283-BEE1-833BB2E42AE7}"/>
              </a:ext>
            </a:extLst>
          </p:cNvPr>
          <p:cNvSpPr txBox="1"/>
          <p:nvPr/>
        </p:nvSpPr>
        <p:spPr>
          <a:xfrm>
            <a:off x="388793" y="2663825"/>
            <a:ext cx="922754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fontAlgn="ctr">
              <a:defRPr b="1" i="0" u="none" strike="noStrike">
                <a:solidFill>
                  <a:srgbClr val="000000"/>
                </a:solidFill>
                <a:effectLst/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РЕБЕНОК ВСТАЕТ, ЧТОБЫ ЗАНЯТЬ МЕСТО В ОЧЕРЕДИ</a:t>
            </a:r>
            <a:endParaRPr lang="ru-RU" sz="296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1FB063A-36B1-7E93-3FB3-96B791B56A4A}"/>
              </a:ext>
            </a:extLst>
          </p:cNvPr>
          <p:cNvGrpSpPr/>
          <p:nvPr/>
        </p:nvGrpSpPr>
        <p:grpSpPr>
          <a:xfrm>
            <a:off x="334184" y="7694411"/>
            <a:ext cx="9835101" cy="3061830"/>
            <a:chOff x="559136" y="6714490"/>
            <a:chExt cx="13973088" cy="2914381"/>
          </a:xfrm>
        </p:grpSpPr>
        <p:grpSp>
          <p:nvGrpSpPr>
            <p:cNvPr id="57" name="Group 30">
              <a:extLst>
                <a:ext uri="{FF2B5EF4-FFF2-40B4-BE49-F238E27FC236}">
                  <a16:creationId xmlns:a16="http://schemas.microsoft.com/office/drawing/2014/main" id="{1B530EAE-4E3E-D924-63CA-2C0989B65188}"/>
                </a:ext>
              </a:extLst>
            </p:cNvPr>
            <p:cNvGrpSpPr/>
            <p:nvPr/>
          </p:nvGrpSpPr>
          <p:grpSpPr>
            <a:xfrm>
              <a:off x="9175431" y="7575661"/>
              <a:ext cx="2889316" cy="739881"/>
              <a:chOff x="762099" y="1042891"/>
              <a:chExt cx="1752207" cy="448696"/>
            </a:xfrm>
          </p:grpSpPr>
          <p:pic>
            <p:nvPicPr>
              <p:cNvPr id="58" name="Picture 5" descr="I:\! WORK\For prezentations\peoples\user_256.png">
                <a:extLst>
                  <a:ext uri="{FF2B5EF4-FFF2-40B4-BE49-F238E27FC236}">
                    <a16:creationId xmlns:a16="http://schemas.microsoft.com/office/drawing/2014/main" id="{43BCA056-CA33-1A49-28D1-711367EB2B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762099" y="1042892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9" name="Picture 5" descr="I:\! WORK\For prezentations\peoples\user_256.png">
                <a:extLst>
                  <a:ext uri="{FF2B5EF4-FFF2-40B4-BE49-F238E27FC236}">
                    <a16:creationId xmlns:a16="http://schemas.microsoft.com/office/drawing/2014/main" id="{FBC1D0DC-1294-8521-011F-571FA84645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211816" y="1042892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0" name="Picture 6" descr="I:\! WORK\For prezentations\peoples\user_256.png">
                <a:extLst>
                  <a:ext uri="{FF2B5EF4-FFF2-40B4-BE49-F238E27FC236}">
                    <a16:creationId xmlns:a16="http://schemas.microsoft.com/office/drawing/2014/main" id="{6C3C5157-4469-43E5-28CA-3C57CCB7A8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625634" y="1042891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5" descr="I:\! WORK\For prezentations\peoples\user_256.png">
                <a:extLst>
                  <a:ext uri="{FF2B5EF4-FFF2-40B4-BE49-F238E27FC236}">
                    <a16:creationId xmlns:a16="http://schemas.microsoft.com/office/drawing/2014/main" id="{361A0824-9989-BC06-4327-1086DF89D57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065644" y="1042892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63" name="Straight Arrow Connector 21">
              <a:extLst>
                <a:ext uri="{FF2B5EF4-FFF2-40B4-BE49-F238E27FC236}">
                  <a16:creationId xmlns:a16="http://schemas.microsoft.com/office/drawing/2014/main" id="{5FE56B82-5D3B-4F5D-A0EF-FD3F3D185701}"/>
                </a:ext>
              </a:extLst>
            </p:cNvPr>
            <p:cNvCxnSpPr>
              <a:cxnSpLocks/>
            </p:cNvCxnSpPr>
            <p:nvPr/>
          </p:nvCxnSpPr>
          <p:spPr>
            <a:xfrm>
              <a:off x="559136" y="8526640"/>
              <a:ext cx="11557478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F4F4F602-7746-3A72-47B3-3505EBC54465}"/>
                </a:ext>
              </a:extLst>
            </p:cNvPr>
            <p:cNvSpPr txBox="1"/>
            <p:nvPr/>
          </p:nvSpPr>
          <p:spPr>
            <a:xfrm>
              <a:off x="1985747" y="8951763"/>
              <a:ext cx="6818295" cy="6771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1507846">
                <a:defRPr/>
              </a:pPr>
              <a:r>
                <a:rPr lang="kk-KZ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Распределение </a:t>
              </a:r>
              <a:r>
                <a:rPr lang="ru-RU" sz="20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1:3</a:t>
              </a:r>
            </a:p>
            <a:p>
              <a:pPr algn="ctr" defTabSz="1507846">
                <a:defRPr/>
              </a:pPr>
              <a:r>
                <a:rPr lang="ru-RU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(1 первоочередник: 3 из общей очереди)</a:t>
              </a:r>
            </a:p>
          </p:txBody>
        </p:sp>
        <p:pic>
          <p:nvPicPr>
            <p:cNvPr id="156" name="Google Shape;2789;p7">
              <a:extLst>
                <a:ext uri="{FF2B5EF4-FFF2-40B4-BE49-F238E27FC236}">
                  <a16:creationId xmlns:a16="http://schemas.microsoft.com/office/drawing/2014/main" id="{6C7E071B-6E46-D2B0-F33B-E3C22D24AEAB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12503590" y="7692829"/>
              <a:ext cx="2028634" cy="133051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606BA22D-793D-22EC-41C9-E01B883F2A1E}"/>
                </a:ext>
              </a:extLst>
            </p:cNvPr>
            <p:cNvGrpSpPr/>
            <p:nvPr/>
          </p:nvGrpSpPr>
          <p:grpSpPr>
            <a:xfrm>
              <a:off x="5542268" y="7577907"/>
              <a:ext cx="2736852" cy="747824"/>
              <a:chOff x="4579137" y="3515691"/>
              <a:chExt cx="1659746" cy="453513"/>
            </a:xfrm>
          </p:grpSpPr>
          <p:grpSp>
            <p:nvGrpSpPr>
              <p:cNvPr id="140" name="Группа 139">
                <a:extLst>
                  <a:ext uri="{FF2B5EF4-FFF2-40B4-BE49-F238E27FC236}">
                    <a16:creationId xmlns:a16="http://schemas.microsoft.com/office/drawing/2014/main" id="{ABE6BA89-0E90-AE47-E2F6-00B66243D6F9}"/>
                  </a:ext>
                </a:extLst>
              </p:cNvPr>
              <p:cNvGrpSpPr/>
              <p:nvPr/>
            </p:nvGrpSpPr>
            <p:grpSpPr>
              <a:xfrm>
                <a:off x="4579137" y="3515691"/>
                <a:ext cx="1245928" cy="453513"/>
                <a:chOff x="918644" y="2861401"/>
                <a:chExt cx="1245928" cy="453513"/>
              </a:xfrm>
            </p:grpSpPr>
            <p:pic>
              <p:nvPicPr>
                <p:cNvPr id="141" name="Picture 15" descr="I:\! WORK\For prezentations\peoples\user_256.png">
                  <a:extLst>
                    <a:ext uri="{FF2B5EF4-FFF2-40B4-BE49-F238E27FC236}">
                      <a16:creationId xmlns:a16="http://schemas.microsoft.com/office/drawing/2014/main" id="{8E044052-A320-8563-6F55-4663DB24513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srgbClr val="4F81BD">
                      <a:shade val="45000"/>
                      <a:satMod val="135000"/>
                    </a:srgb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918644" y="2866219"/>
                  <a:ext cx="448662" cy="44869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2" name="Picture 16" descr="I:\! WORK\For prezentations\peoples\user_256.png">
                  <a:extLst>
                    <a:ext uri="{FF2B5EF4-FFF2-40B4-BE49-F238E27FC236}">
                      <a16:creationId xmlns:a16="http://schemas.microsoft.com/office/drawing/2014/main" id="{6D46C8E0-7EC9-F612-C6DE-32ECD011984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srgbClr val="4F81BD">
                      <a:shade val="45000"/>
                      <a:satMod val="135000"/>
                    </a:srgb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332462" y="2866218"/>
                  <a:ext cx="448662" cy="44869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3" name="Picture 17" descr="I:\! WORK\For prezentations\peoples\user_256.png">
                  <a:extLst>
                    <a:ext uri="{FF2B5EF4-FFF2-40B4-BE49-F238E27FC236}">
                      <a16:creationId xmlns:a16="http://schemas.microsoft.com/office/drawing/2014/main" id="{D3354A31-EE47-2AF1-799C-F2079425D7A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duotone>
                    <a:srgbClr val="4F81BD">
                      <a:shade val="45000"/>
                      <a:satMod val="135000"/>
                    </a:srgb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715910" y="2861401"/>
                  <a:ext cx="448662" cy="44869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2" name="Picture 18" descr="I:\! WORK\For prezentations\peoples\user_256.png">
                <a:extLst>
                  <a:ext uri="{FF2B5EF4-FFF2-40B4-BE49-F238E27FC236}">
                    <a16:creationId xmlns:a16="http://schemas.microsoft.com/office/drawing/2014/main" id="{184D7C64-2631-7D87-98AB-FC38061DA93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F79646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5790221" y="3518100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6" name="Группа 135">
              <a:extLst>
                <a:ext uri="{FF2B5EF4-FFF2-40B4-BE49-F238E27FC236}">
                  <a16:creationId xmlns:a16="http://schemas.microsoft.com/office/drawing/2014/main" id="{675F933F-8C66-DDE0-43BB-07A19587C52B}"/>
                </a:ext>
              </a:extLst>
            </p:cNvPr>
            <p:cNvGrpSpPr/>
            <p:nvPr/>
          </p:nvGrpSpPr>
          <p:grpSpPr>
            <a:xfrm>
              <a:off x="857368" y="7566429"/>
              <a:ext cx="4254230" cy="796643"/>
              <a:chOff x="-8889" y="2861401"/>
              <a:chExt cx="2579950" cy="483119"/>
            </a:xfrm>
          </p:grpSpPr>
          <p:pic>
            <p:nvPicPr>
              <p:cNvPr id="137" name="Picture 15" descr="I:\! WORK\For prezentations\peoples\user_256.png">
                <a:extLst>
                  <a:ext uri="{FF2B5EF4-FFF2-40B4-BE49-F238E27FC236}">
                    <a16:creationId xmlns:a16="http://schemas.microsoft.com/office/drawing/2014/main" id="{A0181158-6BB2-0326-D2B6-4FA54416C0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18644" y="2866219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8" name="Picture 16" descr="I:\! WORK\For prezentations\peoples\user_256.png">
                <a:extLst>
                  <a:ext uri="{FF2B5EF4-FFF2-40B4-BE49-F238E27FC236}">
                    <a16:creationId xmlns:a16="http://schemas.microsoft.com/office/drawing/2014/main" id="{3F80794F-6865-C8E0-5D9C-69A3350332F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332462" y="2866218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9" name="Picture 17" descr="I:\! WORK\For prezentations\peoples\user_256.png">
                <a:extLst>
                  <a:ext uri="{FF2B5EF4-FFF2-40B4-BE49-F238E27FC236}">
                    <a16:creationId xmlns:a16="http://schemas.microsoft.com/office/drawing/2014/main" id="{058509B2-6255-6FD9-C9CE-5D230799160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715910" y="2861401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17" descr="I:\! WORK\For prezentations\peoples\user_256.png">
                <a:extLst>
                  <a:ext uri="{FF2B5EF4-FFF2-40B4-BE49-F238E27FC236}">
                    <a16:creationId xmlns:a16="http://schemas.microsoft.com/office/drawing/2014/main" id="{35072096-00ED-E244-1C1B-55EF0A33F1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2122399" y="2863447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2" name="Picture 15" descr="I:\! WORK\For prezentations\peoples\user_256.png">
                <a:extLst>
                  <a:ext uri="{FF2B5EF4-FFF2-40B4-BE49-F238E27FC236}">
                    <a16:creationId xmlns:a16="http://schemas.microsoft.com/office/drawing/2014/main" id="{9BB4A4A9-C9B7-87E6-54A8-5AAEEBD86D8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rgbClr val="4F81BD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8889" y="2895825"/>
                <a:ext cx="448662" cy="4486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7" name="Правая фигурная скобка 16">
              <a:extLst>
                <a:ext uri="{FF2B5EF4-FFF2-40B4-BE49-F238E27FC236}">
                  <a16:creationId xmlns:a16="http://schemas.microsoft.com/office/drawing/2014/main" id="{3FCD8856-2231-5B0E-75B6-C8D1C4CFA758}"/>
                </a:ext>
              </a:extLst>
            </p:cNvPr>
            <p:cNvSpPr/>
            <p:nvPr/>
          </p:nvSpPr>
          <p:spPr>
            <a:xfrm rot="5400000">
              <a:off x="5281495" y="5708014"/>
              <a:ext cx="274936" cy="6260707"/>
            </a:xfrm>
            <a:prstGeom prst="rightBrace">
              <a:avLst>
                <a:gd name="adj1" fmla="val 12258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1507846">
                <a:buClr>
                  <a:srgbClr val="000000"/>
                </a:buClr>
                <a:defRPr/>
              </a:pPr>
              <a:endParaRPr lang="ru-RU" sz="2309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endParaRPr>
            </a:p>
          </p:txBody>
        </p:sp>
        <p:pic>
          <p:nvPicPr>
            <p:cNvPr id="19" name="Picture 18" descr="I:\! WORK\For prezentations\peoples\user_256.png">
              <a:extLst>
                <a:ext uri="{FF2B5EF4-FFF2-40B4-BE49-F238E27FC236}">
                  <a16:creationId xmlns:a16="http://schemas.microsoft.com/office/drawing/2014/main" id="{4B564F0B-59DB-FA91-72F7-E62DD38400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F79646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94069" y="6714490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Соединитель: изогнутый 21">
              <a:extLst>
                <a:ext uri="{FF2B5EF4-FFF2-40B4-BE49-F238E27FC236}">
                  <a16:creationId xmlns:a16="http://schemas.microsoft.com/office/drawing/2014/main" id="{5EF8317B-2F87-E761-EA98-740AC1A11CE3}"/>
                </a:ext>
              </a:extLst>
            </p:cNvPr>
            <p:cNvCxnSpPr>
              <a:cxnSpLocks/>
            </p:cNvCxnSpPr>
            <p:nvPr/>
          </p:nvCxnSpPr>
          <p:spPr>
            <a:xfrm>
              <a:off x="1891982" y="7048364"/>
              <a:ext cx="3230458" cy="618099"/>
            </a:xfrm>
            <a:prstGeom prst="curved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>
              <a:extLst>
                <a:ext uri="{FF2B5EF4-FFF2-40B4-BE49-F238E27FC236}">
                  <a16:creationId xmlns:a16="http://schemas.microsoft.com/office/drawing/2014/main" id="{A2ED39B2-781A-99A8-F361-65E99663E1DC}"/>
                </a:ext>
              </a:extLst>
            </p:cNvPr>
            <p:cNvCxnSpPr>
              <a:cxnSpLocks/>
              <a:stCxn id="137" idx="3"/>
            </p:cNvCxnSpPr>
            <p:nvPr/>
          </p:nvCxnSpPr>
          <p:spPr>
            <a:xfrm flipH="1">
              <a:off x="1723065" y="7944314"/>
              <a:ext cx="663767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025E39B1-4C84-1C5B-D6FC-AF3DE93CE5CA}"/>
              </a:ext>
            </a:extLst>
          </p:cNvPr>
          <p:cNvSpPr/>
          <p:nvPr/>
        </p:nvSpPr>
        <p:spPr>
          <a:xfrm>
            <a:off x="2519245" y="410847"/>
            <a:ext cx="151367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  <a:sym typeface="Poppins Regular"/>
              </a:rPr>
              <a:t>ПРИ ВАУЧЕРНОМ ФИНАНСИРОВАНИИ МЕНЯЕТСЯ СХЕМА ПОСТАНОВКИ В ОЧЕРЕДЬ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5">
            <a:extLst>
              <a:ext uri="{FF2B5EF4-FFF2-40B4-BE49-F238E27FC236}">
                <a16:creationId xmlns:a16="http://schemas.microsoft.com/office/drawing/2014/main" id="{5275A597-B910-4E56-D8FB-6F39715BB21B}"/>
              </a:ext>
            </a:extLst>
          </p:cNvPr>
          <p:cNvSpPr/>
          <p:nvPr/>
        </p:nvSpPr>
        <p:spPr>
          <a:xfrm>
            <a:off x="10661650" y="3975507"/>
            <a:ext cx="9227548" cy="271978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07846">
              <a:defRPr/>
            </a:pPr>
            <a:endParaRPr lang="ru-RU" sz="2968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3251BC0-9F7F-F99F-EC08-5BAF03271E29}"/>
              </a:ext>
            </a:extLst>
          </p:cNvPr>
          <p:cNvSpPr txBox="1"/>
          <p:nvPr/>
        </p:nvSpPr>
        <p:spPr>
          <a:xfrm>
            <a:off x="10661650" y="2663825"/>
            <a:ext cx="9227548" cy="10057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fontAlgn="ctr">
              <a:defRPr b="1" i="0" u="none" strike="noStrike">
                <a:solidFill>
                  <a:srgbClr val="000000"/>
                </a:solidFill>
                <a:effectLst/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 algn="ctr"/>
            <a:r>
              <a:rPr lang="ru-RU" altLang="ko-KR" sz="2968" dirty="0"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РЕБЕНОК ВСТАЕТ В ОЧЕРЕДЬ, ЧТОБЫ ПОЛУЧИТЬ ВАУЧЕР</a:t>
            </a:r>
            <a:endParaRPr lang="ru-RU" sz="296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15" descr="I:\! WORK\For prezentations\peoples\user_256.png">
            <a:extLst>
              <a:ext uri="{FF2B5EF4-FFF2-40B4-BE49-F238E27FC236}">
                <a16:creationId xmlns:a16="http://schemas.microsoft.com/office/drawing/2014/main" id="{3866A952-2012-A981-7017-7DC062EC02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1592955" y="4072568"/>
            <a:ext cx="739825" cy="73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1AA0D1B3-44DA-9D0C-7E1A-A06524891D1F}"/>
              </a:ext>
            </a:extLst>
          </p:cNvPr>
          <p:cNvSpPr txBox="1"/>
          <p:nvPr/>
        </p:nvSpPr>
        <p:spPr>
          <a:xfrm>
            <a:off x="12586208" y="4116389"/>
            <a:ext cx="6934200" cy="257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507846">
              <a:defRPr/>
            </a:pPr>
            <a:r>
              <a:rPr lang="ru-RU" sz="230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Очередь исходя от возраста и социального статуса:</a:t>
            </a:r>
          </a:p>
          <a:p>
            <a:pPr marL="342900" indent="-342900" algn="just" defTabSz="1507846">
              <a:buFontTx/>
              <a:buChar char="-"/>
              <a:defRPr/>
            </a:pPr>
            <a:r>
              <a:rPr lang="ru-RU" sz="230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заявления распределяются по 18 категориям;</a:t>
            </a:r>
          </a:p>
          <a:p>
            <a:pPr marL="342900" indent="-342900" algn="just" defTabSz="1507846">
              <a:buFontTx/>
              <a:buChar char="-"/>
              <a:defRPr/>
            </a:pPr>
            <a:r>
              <a:rPr lang="ru-RU" sz="230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у каждой категории своя очередь;</a:t>
            </a:r>
          </a:p>
          <a:p>
            <a:pPr marL="342900" indent="-342900" algn="just" defTabSz="1507846">
              <a:buFontTx/>
              <a:buChar char="-"/>
              <a:defRPr/>
            </a:pPr>
            <a:r>
              <a:rPr lang="ru-RU" sz="230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госзаказ распределяется по итерациями;</a:t>
            </a:r>
          </a:p>
          <a:p>
            <a:pPr marL="342900" indent="-342900" algn="just" defTabSz="1507846">
              <a:buFontTx/>
              <a:buChar char="-"/>
              <a:defRPr/>
            </a:pPr>
            <a:r>
              <a:rPr lang="ru-RU" sz="2309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раз в год очередь актуализируется</a:t>
            </a:r>
          </a:p>
          <a:p>
            <a:pPr marL="342900" indent="-342900" defTabSz="1507846">
              <a:buFontTx/>
              <a:buChar char="-"/>
              <a:defRPr/>
            </a:pPr>
            <a:endParaRPr lang="ru-RU" sz="2309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D01B0210-996D-B70C-3FA3-C3CF509E2CF3}"/>
              </a:ext>
            </a:extLst>
          </p:cNvPr>
          <p:cNvGrpSpPr/>
          <p:nvPr/>
        </p:nvGrpSpPr>
        <p:grpSpPr>
          <a:xfrm>
            <a:off x="11257339" y="6954532"/>
            <a:ext cx="2706233" cy="743055"/>
            <a:chOff x="12239675" y="6329309"/>
            <a:chExt cx="2706233" cy="743055"/>
          </a:xfrm>
        </p:grpSpPr>
        <p:pic>
          <p:nvPicPr>
            <p:cNvPr id="43" name="Picture 15" descr="I:\! WORK\For prezentations\peoples\user_256.png">
              <a:extLst>
                <a:ext uri="{FF2B5EF4-FFF2-40B4-BE49-F238E27FC236}">
                  <a16:creationId xmlns:a16="http://schemas.microsoft.com/office/drawing/2014/main" id="{23AE3361-7F01-E1E6-95BA-4C893C415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3967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15" descr="I:\! WORK\For prezentations\peoples\user_256.png">
              <a:extLst>
                <a:ext uri="{FF2B5EF4-FFF2-40B4-BE49-F238E27FC236}">
                  <a16:creationId xmlns:a16="http://schemas.microsoft.com/office/drawing/2014/main" id="{0B2A1561-1627-C2CA-CF69-E1E4A92F23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90525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15" descr="I:\! WORK\For prezentations\peoples\user_256.png">
              <a:extLst>
                <a:ext uri="{FF2B5EF4-FFF2-40B4-BE49-F238E27FC236}">
                  <a16:creationId xmlns:a16="http://schemas.microsoft.com/office/drawing/2014/main" id="{4C688E71-6F86-B9AF-738E-7D1CB24BB3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540503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15" descr="I:\! WORK\For prezentations\peoples\user_256.png">
              <a:extLst>
                <a:ext uri="{FF2B5EF4-FFF2-40B4-BE49-F238E27FC236}">
                  <a16:creationId xmlns:a16="http://schemas.microsoft.com/office/drawing/2014/main" id="{E3EA0CEB-651B-33BD-51FD-C048260E2B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206083" y="6329309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50757B82-F356-D5B6-FC9B-1A145DCC93D6}"/>
              </a:ext>
            </a:extLst>
          </p:cNvPr>
          <p:cNvSpPr txBox="1"/>
          <p:nvPr/>
        </p:nvSpPr>
        <p:spPr>
          <a:xfrm>
            <a:off x="11038962" y="7694411"/>
            <a:ext cx="3142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507846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Дети военнослужащих</a:t>
            </a:r>
          </a:p>
        </p:txBody>
      </p:sp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74E5E53B-1995-54F2-E98B-08E7C7262278}"/>
              </a:ext>
            </a:extLst>
          </p:cNvPr>
          <p:cNvGrpSpPr/>
          <p:nvPr/>
        </p:nvGrpSpPr>
        <p:grpSpPr>
          <a:xfrm>
            <a:off x="11203506" y="8257651"/>
            <a:ext cx="2706233" cy="743055"/>
            <a:chOff x="12239675" y="6329309"/>
            <a:chExt cx="2706233" cy="743055"/>
          </a:xfrm>
        </p:grpSpPr>
        <p:pic>
          <p:nvPicPr>
            <p:cNvPr id="51" name="Picture 15" descr="I:\! WORK\For prezentations\peoples\user_256.png">
              <a:extLst>
                <a:ext uri="{FF2B5EF4-FFF2-40B4-BE49-F238E27FC236}">
                  <a16:creationId xmlns:a16="http://schemas.microsoft.com/office/drawing/2014/main" id="{9618232E-7636-754F-F668-8C003D1C23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3967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15" descr="I:\! WORK\For prezentations\peoples\user_256.png">
              <a:extLst>
                <a:ext uri="{FF2B5EF4-FFF2-40B4-BE49-F238E27FC236}">
                  <a16:creationId xmlns:a16="http://schemas.microsoft.com/office/drawing/2014/main" id="{9EB80522-7710-A43F-45FE-4F5A212C4C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90525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15" descr="I:\! WORK\For prezentations\peoples\user_256.png">
              <a:extLst>
                <a:ext uri="{FF2B5EF4-FFF2-40B4-BE49-F238E27FC236}">
                  <a16:creationId xmlns:a16="http://schemas.microsoft.com/office/drawing/2014/main" id="{CD876394-7ADA-AF06-20CF-8D360092E1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540503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5" descr="I:\! WORK\For prezentations\peoples\user_256.png">
              <a:extLst>
                <a:ext uri="{FF2B5EF4-FFF2-40B4-BE49-F238E27FC236}">
                  <a16:creationId xmlns:a16="http://schemas.microsoft.com/office/drawing/2014/main" id="{E77BAA67-20F2-CE73-2392-54BFBC3EAD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206083" y="6329309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E3287C6-AD8E-B00D-C27F-86ADB00E54C3}"/>
              </a:ext>
            </a:extLst>
          </p:cNvPr>
          <p:cNvSpPr txBox="1"/>
          <p:nvPr/>
        </p:nvSpPr>
        <p:spPr>
          <a:xfrm>
            <a:off x="10985129" y="8997530"/>
            <a:ext cx="3142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507846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Дети с ООП</a:t>
            </a:r>
          </a:p>
        </p:txBody>
      </p: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FB8F2435-C1DE-A51C-789D-A25670A16945}"/>
              </a:ext>
            </a:extLst>
          </p:cNvPr>
          <p:cNvGrpSpPr/>
          <p:nvPr/>
        </p:nvGrpSpPr>
        <p:grpSpPr>
          <a:xfrm>
            <a:off x="11229688" y="9407959"/>
            <a:ext cx="2706233" cy="743055"/>
            <a:chOff x="12239675" y="6329309"/>
            <a:chExt cx="2706233" cy="743055"/>
          </a:xfrm>
        </p:grpSpPr>
        <p:pic>
          <p:nvPicPr>
            <p:cNvPr id="129" name="Picture 15" descr="I:\! WORK\For prezentations\peoples\user_256.png">
              <a:extLst>
                <a:ext uri="{FF2B5EF4-FFF2-40B4-BE49-F238E27FC236}">
                  <a16:creationId xmlns:a16="http://schemas.microsoft.com/office/drawing/2014/main" id="{DD76E695-86D4-8AA1-29B9-B8818DEA6F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3967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15" descr="I:\! WORK\For prezentations\peoples\user_256.png">
              <a:extLst>
                <a:ext uri="{FF2B5EF4-FFF2-40B4-BE49-F238E27FC236}">
                  <a16:creationId xmlns:a16="http://schemas.microsoft.com/office/drawing/2014/main" id="{90C3A4B0-A0D5-2D15-3907-BF77EFB03F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90525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15" descr="I:\! WORK\For prezentations\peoples\user_256.png">
              <a:extLst>
                <a:ext uri="{FF2B5EF4-FFF2-40B4-BE49-F238E27FC236}">
                  <a16:creationId xmlns:a16="http://schemas.microsoft.com/office/drawing/2014/main" id="{21463BBB-0C5D-64D8-DFE6-81618E9522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540503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3" name="Picture 15" descr="I:\! WORK\For prezentations\peoples\user_256.png">
              <a:extLst>
                <a:ext uri="{FF2B5EF4-FFF2-40B4-BE49-F238E27FC236}">
                  <a16:creationId xmlns:a16="http://schemas.microsoft.com/office/drawing/2014/main" id="{64BA9D20-6A66-C40C-6A77-E46349083C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206083" y="6329309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4" name="TextBox 133">
            <a:extLst>
              <a:ext uri="{FF2B5EF4-FFF2-40B4-BE49-F238E27FC236}">
                <a16:creationId xmlns:a16="http://schemas.microsoft.com/office/drawing/2014/main" id="{019DCD30-B273-DD6D-E00D-DA92FAD35A5C}"/>
              </a:ext>
            </a:extLst>
          </p:cNvPr>
          <p:cNvSpPr txBox="1"/>
          <p:nvPr/>
        </p:nvSpPr>
        <p:spPr>
          <a:xfrm>
            <a:off x="11011311" y="10147838"/>
            <a:ext cx="3142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507846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Дети педагогов</a:t>
            </a:r>
          </a:p>
        </p:txBody>
      </p:sp>
      <p:grpSp>
        <p:nvGrpSpPr>
          <p:cNvPr id="135" name="Группа 134">
            <a:extLst>
              <a:ext uri="{FF2B5EF4-FFF2-40B4-BE49-F238E27FC236}">
                <a16:creationId xmlns:a16="http://schemas.microsoft.com/office/drawing/2014/main" id="{DF03343B-8720-8DA7-5386-3596AF377392}"/>
              </a:ext>
            </a:extLst>
          </p:cNvPr>
          <p:cNvGrpSpPr/>
          <p:nvPr/>
        </p:nvGrpSpPr>
        <p:grpSpPr>
          <a:xfrm>
            <a:off x="11226311" y="10630424"/>
            <a:ext cx="2706233" cy="743055"/>
            <a:chOff x="12239675" y="6329309"/>
            <a:chExt cx="2706233" cy="743055"/>
          </a:xfrm>
        </p:grpSpPr>
        <p:pic>
          <p:nvPicPr>
            <p:cNvPr id="144" name="Picture 15" descr="I:\! WORK\For prezentations\peoples\user_256.png">
              <a:extLst>
                <a:ext uri="{FF2B5EF4-FFF2-40B4-BE49-F238E27FC236}">
                  <a16:creationId xmlns:a16="http://schemas.microsoft.com/office/drawing/2014/main" id="{68A7319D-B10C-2E56-F8C5-84C1FD6DC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23967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5" name="Picture 15" descr="I:\! WORK\For prezentations\peoples\user_256.png">
              <a:extLst>
                <a:ext uri="{FF2B5EF4-FFF2-40B4-BE49-F238E27FC236}">
                  <a16:creationId xmlns:a16="http://schemas.microsoft.com/office/drawing/2014/main" id="{23C7359C-A9F6-F456-83B6-55D3656F09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2905255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15" descr="I:\! WORK\For prezentations\peoples\user_256.png">
              <a:extLst>
                <a:ext uri="{FF2B5EF4-FFF2-40B4-BE49-F238E27FC236}">
                  <a16:creationId xmlns:a16="http://schemas.microsoft.com/office/drawing/2014/main" id="{BCF85F84-EE5D-878B-706C-ECDD3536EC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3540503" y="6332485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15" descr="I:\! WORK\For prezentations\peoples\user_256.png">
              <a:extLst>
                <a:ext uri="{FF2B5EF4-FFF2-40B4-BE49-F238E27FC236}">
                  <a16:creationId xmlns:a16="http://schemas.microsoft.com/office/drawing/2014/main" id="{D3FED3BC-5B13-7580-59D6-0AD02AD136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4206083" y="6329309"/>
              <a:ext cx="739825" cy="7398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87EF8DCB-1DC2-6D60-D8BE-2FE1B97DC9D8}"/>
              </a:ext>
            </a:extLst>
          </p:cNvPr>
          <p:cNvSpPr txBox="1"/>
          <p:nvPr/>
        </p:nvSpPr>
        <p:spPr>
          <a:xfrm>
            <a:off x="11007934" y="11370303"/>
            <a:ext cx="3142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507846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Дети 5 лет</a:t>
            </a:r>
          </a:p>
        </p:txBody>
      </p:sp>
      <p:cxnSp>
        <p:nvCxnSpPr>
          <p:cNvPr id="157" name="Straight Arrow Connector 21">
            <a:extLst>
              <a:ext uri="{FF2B5EF4-FFF2-40B4-BE49-F238E27FC236}">
                <a16:creationId xmlns:a16="http://schemas.microsoft.com/office/drawing/2014/main" id="{2482A4CF-3043-549E-6867-AA4D58A41CB0}"/>
              </a:ext>
            </a:extLst>
          </p:cNvPr>
          <p:cNvCxnSpPr>
            <a:cxnSpLocks/>
          </p:cNvCxnSpPr>
          <p:nvPr/>
        </p:nvCxnSpPr>
        <p:spPr>
          <a:xfrm>
            <a:off x="14181951" y="7485834"/>
            <a:ext cx="3505056" cy="0"/>
          </a:xfrm>
          <a:prstGeom prst="straightConnector1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59" name="Google Shape;2789;p7">
            <a:extLst>
              <a:ext uri="{FF2B5EF4-FFF2-40B4-BE49-F238E27FC236}">
                <a16:creationId xmlns:a16="http://schemas.microsoft.com/office/drawing/2014/main" id="{D991C465-C448-33AF-A0F4-0401B21CF836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8083599" y="7080101"/>
            <a:ext cx="1273641" cy="902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0" name="Straight Arrow Connector 21">
            <a:extLst>
              <a:ext uri="{FF2B5EF4-FFF2-40B4-BE49-F238E27FC236}">
                <a16:creationId xmlns:a16="http://schemas.microsoft.com/office/drawing/2014/main" id="{E3D0BF57-C982-C7D5-CC99-7513519318BA}"/>
              </a:ext>
            </a:extLst>
          </p:cNvPr>
          <p:cNvCxnSpPr>
            <a:cxnSpLocks/>
          </p:cNvCxnSpPr>
          <p:nvPr/>
        </p:nvCxnSpPr>
        <p:spPr>
          <a:xfrm>
            <a:off x="14181951" y="8722463"/>
            <a:ext cx="3505056" cy="0"/>
          </a:xfrm>
          <a:prstGeom prst="straightConnector1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61" name="Google Shape;2789;p7">
            <a:extLst>
              <a:ext uri="{FF2B5EF4-FFF2-40B4-BE49-F238E27FC236}">
                <a16:creationId xmlns:a16="http://schemas.microsoft.com/office/drawing/2014/main" id="{B5CA4FEA-5C20-A3F3-4836-0F2B889CC7E7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8083599" y="8316730"/>
            <a:ext cx="1273641" cy="902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2" name="Straight Arrow Connector 21">
            <a:extLst>
              <a:ext uri="{FF2B5EF4-FFF2-40B4-BE49-F238E27FC236}">
                <a16:creationId xmlns:a16="http://schemas.microsoft.com/office/drawing/2014/main" id="{1C7AA380-485B-6CD7-50B6-689283420270}"/>
              </a:ext>
            </a:extLst>
          </p:cNvPr>
          <p:cNvCxnSpPr>
            <a:cxnSpLocks/>
          </p:cNvCxnSpPr>
          <p:nvPr/>
        </p:nvCxnSpPr>
        <p:spPr>
          <a:xfrm>
            <a:off x="14150923" y="9873356"/>
            <a:ext cx="3505056" cy="0"/>
          </a:xfrm>
          <a:prstGeom prst="straightConnector1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63" name="Google Shape;2789;p7">
            <a:extLst>
              <a:ext uri="{FF2B5EF4-FFF2-40B4-BE49-F238E27FC236}">
                <a16:creationId xmlns:a16="http://schemas.microsoft.com/office/drawing/2014/main" id="{9EEE682D-BC57-E91E-758F-7A37AAD27B3D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8052571" y="9467623"/>
            <a:ext cx="1273641" cy="902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4" name="Straight Arrow Connector 21">
            <a:extLst>
              <a:ext uri="{FF2B5EF4-FFF2-40B4-BE49-F238E27FC236}">
                <a16:creationId xmlns:a16="http://schemas.microsoft.com/office/drawing/2014/main" id="{808FF16E-71A8-96EE-967F-55E21F4CB0AD}"/>
              </a:ext>
            </a:extLst>
          </p:cNvPr>
          <p:cNvCxnSpPr>
            <a:cxnSpLocks/>
          </p:cNvCxnSpPr>
          <p:nvPr/>
        </p:nvCxnSpPr>
        <p:spPr>
          <a:xfrm>
            <a:off x="14181951" y="10931636"/>
            <a:ext cx="3505056" cy="0"/>
          </a:xfrm>
          <a:prstGeom prst="straightConnector1">
            <a:avLst/>
          </a:prstGeom>
          <a:noFill/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165" name="Google Shape;2789;p7">
            <a:extLst>
              <a:ext uri="{FF2B5EF4-FFF2-40B4-BE49-F238E27FC236}">
                <a16:creationId xmlns:a16="http://schemas.microsoft.com/office/drawing/2014/main" id="{36EF9F92-A48B-D9BD-F865-B1AE166091EC}"/>
              </a:ext>
            </a:extLst>
          </p:cNvPr>
          <p:cNvPicPr preferRelativeResize="0"/>
          <p:nvPr/>
        </p:nvPicPr>
        <p:blipFill rotWithShape="1">
          <a:blip r:embed="rId4">
            <a:alphaModFix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8083599" y="10525903"/>
            <a:ext cx="1273641" cy="902792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Прямоугольник 79"/>
          <p:cNvSpPr/>
          <p:nvPr/>
        </p:nvSpPr>
        <p:spPr>
          <a:xfrm>
            <a:off x="19122723" y="384894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811546" y="287737"/>
            <a:ext cx="527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89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792" y="140671"/>
            <a:ext cx="20203626" cy="59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КАТЕГОРИИ ОЧЕРЕДИ</a:t>
            </a:r>
            <a:endParaRPr lang="ru-KZ" sz="3298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94041AF-866A-630E-8B48-6D9641A179ED}"/>
              </a:ext>
            </a:extLst>
          </p:cNvPr>
          <p:cNvGraphicFramePr>
            <a:graphicFrameLocks noGrp="1"/>
          </p:cNvGraphicFramePr>
          <p:nvPr/>
        </p:nvGraphicFramePr>
        <p:xfrm>
          <a:off x="146049" y="1139825"/>
          <a:ext cx="19583401" cy="11734803"/>
        </p:xfrm>
        <a:graphic>
          <a:graphicData uri="http://schemas.openxmlformats.org/drawingml/2006/table">
            <a:tbl>
              <a:tblPr/>
              <a:tblGrid>
                <a:gridCol w="1532614">
                  <a:extLst>
                    <a:ext uri="{9D8B030D-6E8A-4147-A177-3AD203B41FA5}">
                      <a16:colId xmlns:a16="http://schemas.microsoft.com/office/drawing/2014/main" val="3848193612"/>
                    </a:ext>
                  </a:extLst>
                </a:gridCol>
                <a:gridCol w="18050787">
                  <a:extLst>
                    <a:ext uri="{9D8B030D-6E8A-4147-A177-3AD203B41FA5}">
                      <a16:colId xmlns:a16="http://schemas.microsoft.com/office/drawing/2014/main" val="2616915867"/>
                    </a:ext>
                  </a:extLst>
                </a:gridCol>
              </a:tblGrid>
              <a:tr h="8212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Номер группы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Описание группы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659797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военнослужащих, сотрудников специальных государственных органов, правоохранительных органов, фельдъегерской службы, в возрасте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628185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военнослужащих, сотрудников специальных государственных органов, правоохранительных органов, фельдъегерской службы, в возрасте от 2 до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070364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с ограниченными возможностями, в возрасте от 2 и старше, в общеобразовательные ДО,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045544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5 лет из семей, в которых один из родителей имеет инвалидность, 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045439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от 2 до 5 лет из семей, в которых один из родителей имеет инвалидность,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889823"/>
                  </a:ext>
                </a:extLst>
              </a:tr>
              <a:tr h="492454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5 лет из семей, воспитывающих ребенка с инвалидностью, 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337869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от 2 до 5 лет из семей, воспитывающих ребенка с инвалидностью, 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669378"/>
                  </a:ext>
                </a:extLst>
              </a:tr>
              <a:tr h="492454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5 лет оставшиеся без попечения родителей, дети-сироты, 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982715"/>
                  </a:ext>
                </a:extLst>
              </a:tr>
              <a:tr h="863357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от 2 до 5 лет оставшиеся без попечения родителей, дети-сироты, 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177307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5 лет из многодетной семьи,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23253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от 2 до 5 лет из многодетной семьи,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871535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5 лет из иных категорий СУСН,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225420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возрасте от 2 до 5 лет из иных категорий СУСН,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845173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педагогов в возрасте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8250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педагогов в возрасте от 2 до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897016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очереди, по возрасту достигшие 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74781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очереди, возраст от 2 до 5 лет, по дате постановки в очередь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944087"/>
                  </a:ext>
                </a:extLst>
              </a:tr>
              <a:tr h="431679">
                <a:tc>
                  <a:txBody>
                    <a:bodyPr/>
                    <a:lstStyle/>
                    <a:p>
                      <a:pPr algn="ctr" fontAlgn="b"/>
                      <a:r>
                        <a:rPr lang="ru-KZ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дети в очереди, возраст которых 1 год и младше</a:t>
                      </a:r>
                      <a:endParaRPr lang="ru-RU" sz="2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80026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128105" y="277676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96570027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ACCD9D65-9B2F-CAE0-22A8-F0A683C70DE6}"/>
              </a:ext>
            </a:extLst>
          </p:cNvPr>
          <p:cNvSpPr/>
          <p:nvPr/>
        </p:nvSpPr>
        <p:spPr>
          <a:xfrm>
            <a:off x="711365" y="2902605"/>
            <a:ext cx="8661069" cy="9901992"/>
          </a:xfrm>
          <a:prstGeom prst="roundRect">
            <a:avLst>
              <a:gd name="adj" fmla="val 636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501EEC-861E-0641-6511-4876E1892D5F}"/>
              </a:ext>
            </a:extLst>
          </p:cNvPr>
          <p:cNvSpPr txBox="1"/>
          <p:nvPr/>
        </p:nvSpPr>
        <p:spPr>
          <a:xfrm>
            <a:off x="2011461" y="389698"/>
            <a:ext cx="1676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ПРИ ВАУЧЕРНОМ ФИНАНСИРОВАНИИ ОБЪЕМ ЗАКАЗА НА ДЕТСКИЙ САД НЕ УТВЕРЖДАЕТСЯ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D2C5D-2E94-8E99-DAEF-445DFDF4A0E5}"/>
              </a:ext>
            </a:extLst>
          </p:cNvPr>
          <p:cNvSpPr txBox="1"/>
          <p:nvPr/>
        </p:nvSpPr>
        <p:spPr>
          <a:xfrm>
            <a:off x="4059013" y="5126346"/>
            <a:ext cx="16962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3C7EB8-7281-4BBB-B6F7-176714AF92AC}"/>
              </a:ext>
            </a:extLst>
          </p:cNvPr>
          <p:cNvSpPr txBox="1"/>
          <p:nvPr/>
        </p:nvSpPr>
        <p:spPr>
          <a:xfrm>
            <a:off x="1630554" y="7781623"/>
            <a:ext cx="3276601" cy="110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8D31C-8E0A-12DA-5D38-08DD78CFC5BF}"/>
              </a:ext>
            </a:extLst>
          </p:cNvPr>
          <p:cNvSpPr txBox="1"/>
          <p:nvPr/>
        </p:nvSpPr>
        <p:spPr>
          <a:xfrm>
            <a:off x="5326256" y="7781623"/>
            <a:ext cx="3276601" cy="110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DD3EB5-136E-2308-83D4-BC9D166737F7}"/>
              </a:ext>
            </a:extLst>
          </p:cNvPr>
          <p:cNvSpPr txBox="1"/>
          <p:nvPr/>
        </p:nvSpPr>
        <p:spPr>
          <a:xfrm>
            <a:off x="3345055" y="9783018"/>
            <a:ext cx="3276601" cy="110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№3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0BE99800-D5D2-A572-4F68-8EB311CE02CB}"/>
              </a:ext>
            </a:extLst>
          </p:cNvPr>
          <p:cNvCxnSpPr>
            <a:cxnSpLocks/>
          </p:cNvCxnSpPr>
          <p:nvPr/>
        </p:nvCxnSpPr>
        <p:spPr>
          <a:xfrm flipH="1">
            <a:off x="3345055" y="5840212"/>
            <a:ext cx="1562100" cy="16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C512103-92D7-D2FB-B038-52D0A767792F}"/>
              </a:ext>
            </a:extLst>
          </p:cNvPr>
          <p:cNvCxnSpPr>
            <a:cxnSpLocks/>
          </p:cNvCxnSpPr>
          <p:nvPr/>
        </p:nvCxnSpPr>
        <p:spPr>
          <a:xfrm>
            <a:off x="4907155" y="5840212"/>
            <a:ext cx="1714501" cy="160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F7CD9331-BE00-E495-AB4C-1B9B3AFB2BDE}"/>
              </a:ext>
            </a:extLst>
          </p:cNvPr>
          <p:cNvCxnSpPr>
            <a:cxnSpLocks/>
          </p:cNvCxnSpPr>
          <p:nvPr/>
        </p:nvCxnSpPr>
        <p:spPr>
          <a:xfrm>
            <a:off x="4907155" y="5840212"/>
            <a:ext cx="0" cy="342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7E938D6-D1E4-B536-D4D6-074015BDFE3B}"/>
              </a:ext>
            </a:extLst>
          </p:cNvPr>
          <p:cNvSpPr txBox="1"/>
          <p:nvPr/>
        </p:nvSpPr>
        <p:spPr>
          <a:xfrm>
            <a:off x="2129994" y="8879563"/>
            <a:ext cx="212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7B78273-5967-93AA-C17F-530BDC7DD018}"/>
              </a:ext>
            </a:extLst>
          </p:cNvPr>
          <p:cNvSpPr txBox="1"/>
          <p:nvPr/>
        </p:nvSpPr>
        <p:spPr>
          <a:xfrm>
            <a:off x="5755296" y="8879563"/>
            <a:ext cx="212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D5CFD0-0D7F-DDA0-5E6A-D6A72606A1E5}"/>
              </a:ext>
            </a:extLst>
          </p:cNvPr>
          <p:cNvSpPr txBox="1"/>
          <p:nvPr/>
        </p:nvSpPr>
        <p:spPr>
          <a:xfrm>
            <a:off x="4126105" y="10858954"/>
            <a:ext cx="212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FB8B52-76AD-4F55-5332-843253A62FE9}"/>
              </a:ext>
            </a:extLst>
          </p:cNvPr>
          <p:cNvSpPr txBox="1"/>
          <p:nvPr/>
        </p:nvSpPr>
        <p:spPr>
          <a:xfrm>
            <a:off x="711365" y="2504995"/>
            <a:ext cx="6826085" cy="663657"/>
          </a:xfrm>
          <a:prstGeom prst="roundRect">
            <a:avLst/>
          </a:prstGeom>
          <a:solidFill>
            <a:srgbClr val="0070C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СЕЙЧАС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FEC1F5E3-972B-5957-7C5D-B3FA74776C6F}"/>
              </a:ext>
            </a:extLst>
          </p:cNvPr>
          <p:cNvSpPr/>
          <p:nvPr/>
        </p:nvSpPr>
        <p:spPr>
          <a:xfrm>
            <a:off x="10569388" y="2899430"/>
            <a:ext cx="8661069" cy="9901992"/>
          </a:xfrm>
          <a:prstGeom prst="roundRect">
            <a:avLst>
              <a:gd name="adj" fmla="val 636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9267B4-CF19-CEE7-4C9E-538888A3F46B}"/>
              </a:ext>
            </a:extLst>
          </p:cNvPr>
          <p:cNvSpPr txBox="1"/>
          <p:nvPr/>
        </p:nvSpPr>
        <p:spPr>
          <a:xfrm>
            <a:off x="10546483" y="8367434"/>
            <a:ext cx="2778149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РОДИТЕЛЬ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40EF0D-5B4D-28FD-B902-A4F865960083}"/>
              </a:ext>
            </a:extLst>
          </p:cNvPr>
          <p:cNvSpPr txBox="1"/>
          <p:nvPr/>
        </p:nvSpPr>
        <p:spPr>
          <a:xfrm>
            <a:off x="14166850" y="5674453"/>
            <a:ext cx="50084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9FD4B17-BB32-893B-264B-DC8E2C3033AB}"/>
              </a:ext>
            </a:extLst>
          </p:cNvPr>
          <p:cNvSpPr txBox="1"/>
          <p:nvPr/>
        </p:nvSpPr>
        <p:spPr>
          <a:xfrm>
            <a:off x="14465219" y="6401398"/>
            <a:ext cx="389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ПМ</a:t>
            </a:r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 – 150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F4FB77-21C3-2216-1C1A-24B2CB8BC049}"/>
              </a:ext>
            </a:extLst>
          </p:cNvPr>
          <p:cNvSpPr txBox="1"/>
          <p:nvPr/>
        </p:nvSpPr>
        <p:spPr>
          <a:xfrm>
            <a:off x="10569388" y="2501820"/>
            <a:ext cx="6826085" cy="663657"/>
          </a:xfrm>
          <a:prstGeom prst="roundRect">
            <a:avLst/>
          </a:prstGeom>
          <a:solidFill>
            <a:srgbClr val="0070C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НОВАЯ МОДЕЛЬ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B83C23-013E-0149-0EB0-648E46BF8EE9}"/>
              </a:ext>
            </a:extLst>
          </p:cNvPr>
          <p:cNvSpPr txBox="1"/>
          <p:nvPr/>
        </p:nvSpPr>
        <p:spPr>
          <a:xfrm>
            <a:off x="15057212" y="8250598"/>
            <a:ext cx="2713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ПМ</a:t>
            </a:r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– 100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C2A21458-AD41-C026-10ED-B460EA8B8E9F}"/>
              </a:ext>
            </a:extLst>
          </p:cNvPr>
          <p:cNvCxnSpPr>
            <a:cxnSpLocks/>
          </p:cNvCxnSpPr>
          <p:nvPr/>
        </p:nvCxnSpPr>
        <p:spPr>
          <a:xfrm flipV="1">
            <a:off x="13137384" y="7965085"/>
            <a:ext cx="2105155" cy="662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913C2C7-0742-4DC2-7477-15CDD7F511BD}"/>
              </a:ext>
            </a:extLst>
          </p:cNvPr>
          <p:cNvSpPr/>
          <p:nvPr/>
        </p:nvSpPr>
        <p:spPr>
          <a:xfrm>
            <a:off x="873643" y="3352376"/>
            <a:ext cx="8111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Объем государственного образовательного заказа определяется МИО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1A53313F-BF14-2899-D4A3-CB8AF2CCCA7E}"/>
              </a:ext>
            </a:extLst>
          </p:cNvPr>
          <p:cNvSpPr/>
          <p:nvPr/>
        </p:nvSpPr>
        <p:spPr>
          <a:xfrm>
            <a:off x="10663854" y="3352376"/>
            <a:ext cx="8111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Детские сады участвуют в рамках проектной мощности. Детский сад выбирают сами родители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E40EF0D-5B4D-28FD-B902-A4F865960083}"/>
              </a:ext>
            </a:extLst>
          </p:cNvPr>
          <p:cNvSpPr txBox="1"/>
          <p:nvPr/>
        </p:nvSpPr>
        <p:spPr>
          <a:xfrm>
            <a:off x="14153410" y="7269642"/>
            <a:ext cx="50084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</a:t>
            </a:r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B83C23-013E-0149-0EB0-648E46BF8EE9}"/>
              </a:ext>
            </a:extLst>
          </p:cNvPr>
          <p:cNvSpPr txBox="1"/>
          <p:nvPr/>
        </p:nvSpPr>
        <p:spPr>
          <a:xfrm>
            <a:off x="15110862" y="10183110"/>
            <a:ext cx="2713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ПМ</a:t>
            </a:r>
            <a:r>
              <a:rPr lang="ru-KZ" sz="2800" i="1" dirty="0">
                <a:latin typeface="Arial" panose="020B0604020202020204" pitchFamily="34" charset="0"/>
                <a:cs typeface="Arial" panose="020B0604020202020204" pitchFamily="34" charset="0"/>
              </a:rPr>
              <a:t>– 100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40EF0D-5B4D-28FD-B902-A4F865960083}"/>
              </a:ext>
            </a:extLst>
          </p:cNvPr>
          <p:cNvSpPr txBox="1"/>
          <p:nvPr/>
        </p:nvSpPr>
        <p:spPr>
          <a:xfrm>
            <a:off x="14207060" y="9202154"/>
            <a:ext cx="50084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 №</a:t>
            </a:r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122723" y="384894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6650" y="203505"/>
            <a:ext cx="527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6678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Прямая со стрелкой 101">
            <a:extLst>
              <a:ext uri="{FF2B5EF4-FFF2-40B4-BE49-F238E27FC236}">
                <a16:creationId xmlns:a16="http://schemas.microsoft.com/office/drawing/2014/main" id="{D0BC389E-9586-1F17-1252-63F7E8243C26}"/>
              </a:ext>
            </a:extLst>
          </p:cNvPr>
          <p:cNvCxnSpPr>
            <a:cxnSpLocks/>
          </p:cNvCxnSpPr>
          <p:nvPr/>
        </p:nvCxnSpPr>
        <p:spPr>
          <a:xfrm flipH="1" flipV="1">
            <a:off x="14261701" y="8511765"/>
            <a:ext cx="2233676" cy="1529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88DF5904-9374-6CF7-9D99-8A88661896C4}"/>
              </a:ext>
            </a:extLst>
          </p:cNvPr>
          <p:cNvCxnSpPr>
            <a:cxnSpLocks/>
          </p:cNvCxnSpPr>
          <p:nvPr/>
        </p:nvCxnSpPr>
        <p:spPr>
          <a:xfrm flipV="1">
            <a:off x="13032376" y="8596685"/>
            <a:ext cx="0" cy="1410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750F63B9-532A-A6A7-2682-DA9B65476D85}"/>
              </a:ext>
            </a:extLst>
          </p:cNvPr>
          <p:cNvSpPr/>
          <p:nvPr/>
        </p:nvSpPr>
        <p:spPr>
          <a:xfrm>
            <a:off x="74296" y="2861722"/>
            <a:ext cx="9500391" cy="9901992"/>
          </a:xfrm>
          <a:prstGeom prst="roundRect">
            <a:avLst>
              <a:gd name="adj" fmla="val 636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724303-1556-1DA7-8E86-4C2C72D42D16}"/>
              </a:ext>
            </a:extLst>
          </p:cNvPr>
          <p:cNvSpPr txBox="1"/>
          <p:nvPr/>
        </p:nvSpPr>
        <p:spPr>
          <a:xfrm>
            <a:off x="-57675" y="6726064"/>
            <a:ext cx="16962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87C676-4D08-105E-075E-6BDE9FEE4D5B}"/>
              </a:ext>
            </a:extLst>
          </p:cNvPr>
          <p:cNvSpPr txBox="1"/>
          <p:nvPr/>
        </p:nvSpPr>
        <p:spPr>
          <a:xfrm>
            <a:off x="6514396" y="4780851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«Айналайын»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C299A4-25FB-9BC6-BC14-4424EEEED5E9}"/>
              </a:ext>
            </a:extLst>
          </p:cNvPr>
          <p:cNvSpPr txBox="1"/>
          <p:nvPr/>
        </p:nvSpPr>
        <p:spPr>
          <a:xfrm>
            <a:off x="6517710" y="6374280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«Береке»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E7FE1E-AF51-5BD1-85C9-80D29B38B96E}"/>
              </a:ext>
            </a:extLst>
          </p:cNvPr>
          <p:cNvSpPr txBox="1"/>
          <p:nvPr/>
        </p:nvSpPr>
        <p:spPr>
          <a:xfrm>
            <a:off x="6628977" y="8171504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«Бэби клуб»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218920-A97B-971C-A62C-0B1834A1EF60}"/>
              </a:ext>
            </a:extLst>
          </p:cNvPr>
          <p:cNvSpPr txBox="1"/>
          <p:nvPr/>
        </p:nvSpPr>
        <p:spPr>
          <a:xfrm>
            <a:off x="4262503" y="4156580"/>
            <a:ext cx="2196925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Договор</a:t>
            </a:r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№1 </a:t>
            </a:r>
          </a:p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C2F139-2E8D-7F11-AC7C-AE97B47A19E9}"/>
              </a:ext>
            </a:extLst>
          </p:cNvPr>
          <p:cNvSpPr txBox="1"/>
          <p:nvPr/>
        </p:nvSpPr>
        <p:spPr>
          <a:xfrm>
            <a:off x="4299994" y="6035100"/>
            <a:ext cx="2057054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Договор</a:t>
            </a:r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№2 </a:t>
            </a:r>
          </a:p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300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253FA5-1F0C-967B-DA83-64F5153246ED}"/>
              </a:ext>
            </a:extLst>
          </p:cNvPr>
          <p:cNvSpPr txBox="1"/>
          <p:nvPr/>
        </p:nvSpPr>
        <p:spPr>
          <a:xfrm>
            <a:off x="4262503" y="7674069"/>
            <a:ext cx="2150816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Договор</a:t>
            </a:r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№3 </a:t>
            </a:r>
          </a:p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мест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557C6963-9AEE-04CA-68E4-2FF98F918BCD}"/>
              </a:ext>
            </a:extLst>
          </p:cNvPr>
          <p:cNvCxnSpPr/>
          <p:nvPr/>
        </p:nvCxnSpPr>
        <p:spPr>
          <a:xfrm flipV="1">
            <a:off x="3833821" y="5716300"/>
            <a:ext cx="572252" cy="128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FC236E47-6BDB-E1F0-1A24-3A4452F4D9B2}"/>
              </a:ext>
            </a:extLst>
          </p:cNvPr>
          <p:cNvCxnSpPr/>
          <p:nvPr/>
        </p:nvCxnSpPr>
        <p:spPr>
          <a:xfrm>
            <a:off x="3833821" y="6998440"/>
            <a:ext cx="7656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: скругленные углы 39">
            <a:extLst>
              <a:ext uri="{FF2B5EF4-FFF2-40B4-BE49-F238E27FC236}">
                <a16:creationId xmlns:a16="http://schemas.microsoft.com/office/drawing/2014/main" id="{D24F52BB-39F8-A9F1-0187-A1D75438949D}"/>
              </a:ext>
            </a:extLst>
          </p:cNvPr>
          <p:cNvSpPr/>
          <p:nvPr/>
        </p:nvSpPr>
        <p:spPr>
          <a:xfrm>
            <a:off x="9800419" y="2910507"/>
            <a:ext cx="9894123" cy="9853207"/>
          </a:xfrm>
          <a:prstGeom prst="roundRect">
            <a:avLst>
              <a:gd name="adj" fmla="val 5387"/>
            </a:avLst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A141E80F-4825-8F4E-0551-63716B90E41D}"/>
              </a:ext>
            </a:extLst>
          </p:cNvPr>
          <p:cNvCxnSpPr/>
          <p:nvPr/>
        </p:nvCxnSpPr>
        <p:spPr>
          <a:xfrm>
            <a:off x="3833821" y="6998440"/>
            <a:ext cx="625032" cy="1532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4B1AAE17-FD13-9707-56D0-3B04095F9087}"/>
              </a:ext>
            </a:extLst>
          </p:cNvPr>
          <p:cNvCxnSpPr/>
          <p:nvPr/>
        </p:nvCxnSpPr>
        <p:spPr>
          <a:xfrm>
            <a:off x="6032022" y="5280243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BC81D19-41E0-0C2E-DF7F-72DEF1D00E90}"/>
              </a:ext>
            </a:extLst>
          </p:cNvPr>
          <p:cNvCxnSpPr/>
          <p:nvPr/>
        </p:nvCxnSpPr>
        <p:spPr>
          <a:xfrm>
            <a:off x="6016434" y="6994521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41825FE7-29A8-A93A-4EDF-3E5C2F7C9807}"/>
              </a:ext>
            </a:extLst>
          </p:cNvPr>
          <p:cNvCxnSpPr/>
          <p:nvPr/>
        </p:nvCxnSpPr>
        <p:spPr>
          <a:xfrm>
            <a:off x="6032022" y="8710402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AA021715-124E-3757-B62B-A8B27369D4E6}"/>
              </a:ext>
            </a:extLst>
          </p:cNvPr>
          <p:cNvCxnSpPr/>
          <p:nvPr/>
        </p:nvCxnSpPr>
        <p:spPr>
          <a:xfrm>
            <a:off x="1301641" y="7023753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2A239A-9A00-3603-094F-5BDE40455932}"/>
              </a:ext>
            </a:extLst>
          </p:cNvPr>
          <p:cNvSpPr txBox="1"/>
          <p:nvPr/>
        </p:nvSpPr>
        <p:spPr>
          <a:xfrm>
            <a:off x="91967" y="2504995"/>
            <a:ext cx="9438522" cy="663657"/>
          </a:xfrm>
          <a:prstGeom prst="roundRect">
            <a:avLst/>
          </a:prstGeom>
          <a:solidFill>
            <a:srgbClr val="0070C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СЕЙЧАС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1BFFA70-E269-A277-CED2-2806E5950893}"/>
              </a:ext>
            </a:extLst>
          </p:cNvPr>
          <p:cNvSpPr txBox="1"/>
          <p:nvPr/>
        </p:nvSpPr>
        <p:spPr>
          <a:xfrm>
            <a:off x="9738549" y="2509321"/>
            <a:ext cx="9955993" cy="66365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НОВАЯ МОДЕЛЬ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2D7226C-2177-EE5D-2B26-5FC92C27EE9B}"/>
              </a:ext>
            </a:extLst>
          </p:cNvPr>
          <p:cNvSpPr txBox="1"/>
          <p:nvPr/>
        </p:nvSpPr>
        <p:spPr>
          <a:xfrm>
            <a:off x="12141346" y="4701495"/>
            <a:ext cx="1696283" cy="650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28" b="1" dirty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endParaRPr lang="ru-KZ" sz="362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25731D09-5893-7381-75EE-49D1AD3F328A}"/>
              </a:ext>
            </a:extLst>
          </p:cNvPr>
          <p:cNvCxnSpPr>
            <a:cxnSpLocks/>
          </p:cNvCxnSpPr>
          <p:nvPr/>
        </p:nvCxnSpPr>
        <p:spPr>
          <a:xfrm>
            <a:off x="12965238" y="5250971"/>
            <a:ext cx="1" cy="682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CB3E527-A5D7-D184-1D40-052703D29BF5}"/>
              </a:ext>
            </a:extLst>
          </p:cNvPr>
          <p:cNvSpPr txBox="1"/>
          <p:nvPr/>
        </p:nvSpPr>
        <p:spPr>
          <a:xfrm>
            <a:off x="11902042" y="5933246"/>
            <a:ext cx="2196925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Оператор</a:t>
            </a:r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99AC688C-78E7-76A9-FD58-28A5476DEFC9}"/>
              </a:ext>
            </a:extLst>
          </p:cNvPr>
          <p:cNvCxnSpPr>
            <a:cxnSpLocks/>
          </p:cNvCxnSpPr>
          <p:nvPr/>
        </p:nvCxnSpPr>
        <p:spPr>
          <a:xfrm>
            <a:off x="12980650" y="6567239"/>
            <a:ext cx="8837" cy="1351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50BD633-F610-7AB4-37AC-02304CF9E1B0}"/>
              </a:ext>
            </a:extLst>
          </p:cNvPr>
          <p:cNvSpPr txBox="1"/>
          <p:nvPr/>
        </p:nvSpPr>
        <p:spPr>
          <a:xfrm>
            <a:off x="10627994" y="7906874"/>
            <a:ext cx="5760268" cy="49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38" b="1" dirty="0">
                <a:latin typeface="Arial" panose="020B0604020202020204" pitchFamily="34" charset="0"/>
                <a:cs typeface="Arial" panose="020B0604020202020204" pitchFamily="34" charset="0"/>
              </a:rPr>
              <a:t>Договор присоединения</a:t>
            </a:r>
            <a:endParaRPr lang="ru-KZ" sz="263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5B0AD0AA-DD28-4FA2-8EA1-B313DD9FF56F}"/>
              </a:ext>
            </a:extLst>
          </p:cNvPr>
          <p:cNvCxnSpPr>
            <a:cxnSpLocks/>
          </p:cNvCxnSpPr>
          <p:nvPr/>
        </p:nvCxnSpPr>
        <p:spPr>
          <a:xfrm flipV="1">
            <a:off x="11486689" y="8544748"/>
            <a:ext cx="1217719" cy="1514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078F0945-FCFC-57A1-0FB1-7DE8C493F4C5}"/>
              </a:ext>
            </a:extLst>
          </p:cNvPr>
          <p:cNvCxnSpPr>
            <a:cxnSpLocks/>
          </p:cNvCxnSpPr>
          <p:nvPr/>
        </p:nvCxnSpPr>
        <p:spPr>
          <a:xfrm flipH="1" flipV="1">
            <a:off x="13382601" y="8572876"/>
            <a:ext cx="751125" cy="1468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B28B1C3D-5BC7-FAB5-2B08-A1D17B40A386}"/>
              </a:ext>
            </a:extLst>
          </p:cNvPr>
          <p:cNvCxnSpPr>
            <a:cxnSpLocks/>
          </p:cNvCxnSpPr>
          <p:nvPr/>
        </p:nvCxnSpPr>
        <p:spPr>
          <a:xfrm flipH="1" flipV="1">
            <a:off x="13837629" y="8538036"/>
            <a:ext cx="1428764" cy="1558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1C522A3-1A38-ABCD-0F9D-2B2BC05ED1B8}"/>
              </a:ext>
            </a:extLst>
          </p:cNvPr>
          <p:cNvSpPr txBox="1"/>
          <p:nvPr/>
        </p:nvSpPr>
        <p:spPr>
          <a:xfrm>
            <a:off x="9763798" y="10084805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«Айналайын»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6F96FF2-2E4A-0A70-6AD3-D8250E84BD9B}"/>
              </a:ext>
            </a:extLst>
          </p:cNvPr>
          <p:cNvSpPr txBox="1"/>
          <p:nvPr/>
        </p:nvSpPr>
        <p:spPr>
          <a:xfrm>
            <a:off x="12215479" y="10125608"/>
            <a:ext cx="205403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«Береке»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9A6C20D-9293-82E7-9B09-D03C9C87982C}"/>
              </a:ext>
            </a:extLst>
          </p:cNvPr>
          <p:cNvSpPr txBox="1"/>
          <p:nvPr/>
        </p:nvSpPr>
        <p:spPr>
          <a:xfrm>
            <a:off x="14068664" y="10152846"/>
            <a:ext cx="2054040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«Бэби клуб»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25BBA65-312A-0924-D1C8-CE08C41C7425}"/>
              </a:ext>
            </a:extLst>
          </p:cNvPr>
          <p:cNvSpPr txBox="1"/>
          <p:nvPr/>
        </p:nvSpPr>
        <p:spPr>
          <a:xfrm>
            <a:off x="6555234" y="9388526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«Бал бала» </a:t>
            </a:r>
            <a:endParaRPr lang="ru-RU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772744C-C955-783D-7AF1-23C0741A425D}"/>
              </a:ext>
            </a:extLst>
          </p:cNvPr>
          <p:cNvSpPr txBox="1"/>
          <p:nvPr/>
        </p:nvSpPr>
        <p:spPr>
          <a:xfrm>
            <a:off x="6602114" y="10310150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«Қаламкас» </a:t>
            </a:r>
            <a:endParaRPr lang="ru-RU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9E3D881-C7BC-F65C-E702-2F1EAF0466E8}"/>
              </a:ext>
            </a:extLst>
          </p:cNvPr>
          <p:cNvSpPr txBox="1"/>
          <p:nvPr/>
        </p:nvSpPr>
        <p:spPr>
          <a:xfrm>
            <a:off x="3948871" y="9496090"/>
            <a:ext cx="2150816" cy="39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Нет договора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FDD8982-6D81-0F04-AB2C-85110118CBEC}"/>
              </a:ext>
            </a:extLst>
          </p:cNvPr>
          <p:cNvSpPr txBox="1"/>
          <p:nvPr/>
        </p:nvSpPr>
        <p:spPr>
          <a:xfrm>
            <a:off x="3934885" y="10422557"/>
            <a:ext cx="2150816" cy="39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Нет договора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Прямая со стрелкой 92">
            <a:extLst>
              <a:ext uri="{FF2B5EF4-FFF2-40B4-BE49-F238E27FC236}">
                <a16:creationId xmlns:a16="http://schemas.microsoft.com/office/drawing/2014/main" id="{E94BE57A-4C93-CDE4-7B40-802E4EE6B244}"/>
              </a:ext>
            </a:extLst>
          </p:cNvPr>
          <p:cNvCxnSpPr/>
          <p:nvPr/>
        </p:nvCxnSpPr>
        <p:spPr>
          <a:xfrm>
            <a:off x="6022006" y="9718862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6EF4BBA9-FC5B-4730-328A-7AE8341238B4}"/>
              </a:ext>
            </a:extLst>
          </p:cNvPr>
          <p:cNvSpPr txBox="1"/>
          <p:nvPr/>
        </p:nvSpPr>
        <p:spPr>
          <a:xfrm>
            <a:off x="15852784" y="10183821"/>
            <a:ext cx="205403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«Бал бала»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D7C8368-47F8-66A2-EE86-F5A2BF3B55C1}"/>
              </a:ext>
            </a:extLst>
          </p:cNvPr>
          <p:cNvSpPr txBox="1"/>
          <p:nvPr/>
        </p:nvSpPr>
        <p:spPr>
          <a:xfrm>
            <a:off x="17636902" y="10183821"/>
            <a:ext cx="2054040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«Қаламкас»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94FA2FB-FAE9-35F0-BD75-AAFE64FC24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654" y="4886625"/>
            <a:ext cx="781961" cy="78196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23E8C48-5DDB-FEFE-B9F4-2CA9EC66C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902" y="6803508"/>
            <a:ext cx="781961" cy="781961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C651F676-B817-2280-6F9E-B96224724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560" y="8414988"/>
            <a:ext cx="781961" cy="7819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23C682-6C54-1EB9-4724-F52F54DE88D2}"/>
              </a:ext>
            </a:extLst>
          </p:cNvPr>
          <p:cNvSpPr txBox="1"/>
          <p:nvPr/>
        </p:nvSpPr>
        <p:spPr>
          <a:xfrm>
            <a:off x="1580873" y="418128"/>
            <a:ext cx="1676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ПРИ ВАУЧЕРНОМ ФИНАНСИРОВАНИИ ДОГОВОР С КАЖДЫМ ДЕТСКИМ САДОМ НЕ ЗАКЛЮЧАЕТСЯ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FF8F1C1-9870-62BD-A0C2-58AA89726EC9}"/>
              </a:ext>
            </a:extLst>
          </p:cNvPr>
          <p:cNvSpPr txBox="1"/>
          <p:nvPr/>
        </p:nvSpPr>
        <p:spPr>
          <a:xfrm>
            <a:off x="1844540" y="6216160"/>
            <a:ext cx="2090345" cy="161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Заключает договор госзакупок с каждой организацией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9122723" y="384894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580765" y="358388"/>
            <a:ext cx="527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507166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97854E8-59D4-B764-A69E-674FE7A30317}"/>
              </a:ext>
            </a:extLst>
          </p:cNvPr>
          <p:cNvSpPr txBox="1"/>
          <p:nvPr/>
        </p:nvSpPr>
        <p:spPr>
          <a:xfrm>
            <a:off x="3090292" y="363455"/>
            <a:ext cx="1478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УПРОЩЕН «ВХОД» НОВЫХ ДЕТСКИХ САДОВ К ВАУЧЕРНОМУ ФИНАНСИРОВАНИЮ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4129A32C-BAEE-8F0A-1405-DBF7DD07BB0F}"/>
              </a:ext>
            </a:extLst>
          </p:cNvPr>
          <p:cNvSpPr/>
          <p:nvPr/>
        </p:nvSpPr>
        <p:spPr>
          <a:xfrm>
            <a:off x="74296" y="2861722"/>
            <a:ext cx="9500391" cy="9901992"/>
          </a:xfrm>
          <a:prstGeom prst="roundRect">
            <a:avLst>
              <a:gd name="adj" fmla="val 6365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EE6F15-14A8-CB2F-86B2-657E4FA4870C}"/>
              </a:ext>
            </a:extLst>
          </p:cNvPr>
          <p:cNvSpPr txBox="1"/>
          <p:nvPr/>
        </p:nvSpPr>
        <p:spPr>
          <a:xfrm>
            <a:off x="157185" y="7432459"/>
            <a:ext cx="16962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7B6113-CEE2-AEAD-724E-757A76AB4887}"/>
              </a:ext>
            </a:extLst>
          </p:cNvPr>
          <p:cNvSpPr txBox="1"/>
          <p:nvPr/>
        </p:nvSpPr>
        <p:spPr>
          <a:xfrm>
            <a:off x="5785431" y="4663092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«Айналайын»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7BA4B8-8BD8-1675-1282-4613EA7C06F6}"/>
              </a:ext>
            </a:extLst>
          </p:cNvPr>
          <p:cNvSpPr txBox="1"/>
          <p:nvPr/>
        </p:nvSpPr>
        <p:spPr>
          <a:xfrm>
            <a:off x="5788745" y="6256521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«Береке» </a:t>
            </a:r>
            <a:endParaRPr lang="ru-RU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3C7F8D-627F-08E3-AB3F-0FF6EA4E3E9A}"/>
              </a:ext>
            </a:extLst>
          </p:cNvPr>
          <p:cNvSpPr txBox="1"/>
          <p:nvPr/>
        </p:nvSpPr>
        <p:spPr>
          <a:xfrm>
            <a:off x="5900012" y="8053745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«Бэби клуб»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B1840C-0A8F-5112-B148-C0B7DFF68FCD}"/>
              </a:ext>
            </a:extLst>
          </p:cNvPr>
          <p:cNvSpPr txBox="1"/>
          <p:nvPr/>
        </p:nvSpPr>
        <p:spPr>
          <a:xfrm>
            <a:off x="2126212" y="6724504"/>
            <a:ext cx="2090345" cy="1919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Объявляет Конкурс, рассматривает документы, проводит мониторинг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AB03C6A-A88E-5276-C83A-0CCA551EFA50}"/>
              </a:ext>
            </a:extLst>
          </p:cNvPr>
          <p:cNvCxnSpPr>
            <a:cxnSpLocks/>
          </p:cNvCxnSpPr>
          <p:nvPr/>
        </p:nvCxnSpPr>
        <p:spPr>
          <a:xfrm flipH="1">
            <a:off x="4137053" y="5047907"/>
            <a:ext cx="1724974" cy="1820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C2825146-A0D8-5E48-562F-7FF1756BF507}"/>
              </a:ext>
            </a:extLst>
          </p:cNvPr>
          <p:cNvCxnSpPr>
            <a:cxnSpLocks/>
          </p:cNvCxnSpPr>
          <p:nvPr/>
        </p:nvCxnSpPr>
        <p:spPr>
          <a:xfrm flipH="1">
            <a:off x="4167889" y="6752889"/>
            <a:ext cx="1732123" cy="4565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скругленные углы 39">
            <a:extLst>
              <a:ext uri="{FF2B5EF4-FFF2-40B4-BE49-F238E27FC236}">
                <a16:creationId xmlns:a16="http://schemas.microsoft.com/office/drawing/2014/main" id="{8F240C83-7BD2-7A46-2FCE-65144A3963A4}"/>
              </a:ext>
            </a:extLst>
          </p:cNvPr>
          <p:cNvSpPr/>
          <p:nvPr/>
        </p:nvSpPr>
        <p:spPr>
          <a:xfrm>
            <a:off x="9800419" y="2910507"/>
            <a:ext cx="9894123" cy="9853207"/>
          </a:xfrm>
          <a:prstGeom prst="roundRect">
            <a:avLst>
              <a:gd name="adj" fmla="val 5387"/>
            </a:avLst>
          </a:prstGeom>
          <a:noFill/>
          <a:ln w="1270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947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7652E6BE-6A8B-95B5-2C7F-C4B9792177A3}"/>
              </a:ext>
            </a:extLst>
          </p:cNvPr>
          <p:cNvCxnSpPr>
            <a:cxnSpLocks/>
          </p:cNvCxnSpPr>
          <p:nvPr/>
        </p:nvCxnSpPr>
        <p:spPr>
          <a:xfrm flipH="1" flipV="1">
            <a:off x="4167889" y="7450859"/>
            <a:ext cx="1957855" cy="923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A85FB1CE-773F-DA75-A9E3-D578A06F65E8}"/>
              </a:ext>
            </a:extLst>
          </p:cNvPr>
          <p:cNvCxnSpPr/>
          <p:nvPr/>
        </p:nvCxnSpPr>
        <p:spPr>
          <a:xfrm>
            <a:off x="1516501" y="7730148"/>
            <a:ext cx="6773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047F86A-467C-7302-BCC3-A4DF5A04C332}"/>
              </a:ext>
            </a:extLst>
          </p:cNvPr>
          <p:cNvSpPr txBox="1"/>
          <p:nvPr/>
        </p:nvSpPr>
        <p:spPr>
          <a:xfrm>
            <a:off x="91967" y="2504995"/>
            <a:ext cx="9438522" cy="663657"/>
          </a:xfrm>
          <a:prstGeom prst="roundRect">
            <a:avLst/>
          </a:prstGeom>
          <a:solidFill>
            <a:srgbClr val="0070C0"/>
          </a:solidFill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СЕЙЧАС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70C8FCE-ED28-A34B-F6A7-7FE629ED67D8}"/>
              </a:ext>
            </a:extLst>
          </p:cNvPr>
          <p:cNvSpPr txBox="1"/>
          <p:nvPr/>
        </p:nvSpPr>
        <p:spPr>
          <a:xfrm>
            <a:off x="9738549" y="2509321"/>
            <a:ext cx="9955993" cy="66365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НОВАЯ МОДЕЛЬ</a:t>
            </a:r>
            <a:r>
              <a:rPr lang="ru-KZ" sz="3298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4FBCE39-67C2-D71C-E7B7-EE9ABB724D47}"/>
              </a:ext>
            </a:extLst>
          </p:cNvPr>
          <p:cNvSpPr txBox="1"/>
          <p:nvPr/>
        </p:nvSpPr>
        <p:spPr>
          <a:xfrm>
            <a:off x="5826269" y="9270767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«Бал бала»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E90F73-586C-B504-9F5A-7CC4906B5983}"/>
              </a:ext>
            </a:extLst>
          </p:cNvPr>
          <p:cNvSpPr txBox="1"/>
          <p:nvPr/>
        </p:nvSpPr>
        <p:spPr>
          <a:xfrm>
            <a:off x="5873149" y="10192391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«Қаламкас» </a:t>
            </a:r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03B1D693-6582-E1F0-6079-0BBCCA166837}"/>
              </a:ext>
            </a:extLst>
          </p:cNvPr>
          <p:cNvCxnSpPr>
            <a:cxnSpLocks/>
          </p:cNvCxnSpPr>
          <p:nvPr/>
        </p:nvCxnSpPr>
        <p:spPr>
          <a:xfrm flipH="1" flipV="1">
            <a:off x="4137053" y="7790665"/>
            <a:ext cx="1988691" cy="1746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984881BF-4CE9-9171-A62F-BAE646C453A8}"/>
              </a:ext>
            </a:extLst>
          </p:cNvPr>
          <p:cNvCxnSpPr>
            <a:cxnSpLocks/>
          </p:cNvCxnSpPr>
          <p:nvPr/>
        </p:nvCxnSpPr>
        <p:spPr>
          <a:xfrm flipH="1" flipV="1">
            <a:off x="4198307" y="8169254"/>
            <a:ext cx="1927437" cy="22214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FC95D8F-29E7-383E-3FED-EEF1A6EB7AC5}"/>
              </a:ext>
            </a:extLst>
          </p:cNvPr>
          <p:cNvSpPr txBox="1"/>
          <p:nvPr/>
        </p:nvSpPr>
        <p:spPr>
          <a:xfrm>
            <a:off x="9961153" y="4538141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«Айналайын»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54F2060-9304-B347-6CED-3F19BA598433}"/>
              </a:ext>
            </a:extLst>
          </p:cNvPr>
          <p:cNvSpPr txBox="1"/>
          <p:nvPr/>
        </p:nvSpPr>
        <p:spPr>
          <a:xfrm>
            <a:off x="9964467" y="6131570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«Береке»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481ACD-9A58-3087-C271-9931C868CBB5}"/>
              </a:ext>
            </a:extLst>
          </p:cNvPr>
          <p:cNvSpPr txBox="1"/>
          <p:nvPr/>
        </p:nvSpPr>
        <p:spPr>
          <a:xfrm>
            <a:off x="10075734" y="7928794"/>
            <a:ext cx="2874258" cy="80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2309" b="1" dirty="0">
                <a:latin typeface="Arial" panose="020B0604020202020204" pitchFamily="34" charset="0"/>
                <a:cs typeface="Arial" panose="020B0604020202020204" pitchFamily="34" charset="0"/>
              </a:rPr>
              <a:t> «Бэби клуб» </a:t>
            </a:r>
            <a:r>
              <a:rPr lang="ru-RU" sz="230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230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CD3FC6E-A86A-644A-3D0E-FE14B5BCF17E}"/>
              </a:ext>
            </a:extLst>
          </p:cNvPr>
          <p:cNvSpPr txBox="1"/>
          <p:nvPr/>
        </p:nvSpPr>
        <p:spPr>
          <a:xfrm>
            <a:off x="10026200" y="9060605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 «Бал бала» </a:t>
            </a:r>
            <a:endParaRPr lang="ru-RU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A2523B3-0D67-D7A0-A28D-B0426DC2CDC4}"/>
              </a:ext>
            </a:extLst>
          </p:cNvPr>
          <p:cNvSpPr txBox="1"/>
          <p:nvPr/>
        </p:nvSpPr>
        <p:spPr>
          <a:xfrm>
            <a:off x="10048871" y="10067440"/>
            <a:ext cx="2874258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«Қаламкас» </a:t>
            </a:r>
            <a:endParaRPr lang="ru-RU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детский сад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523EC4B-066C-E086-7976-BA5D813146F4}"/>
              </a:ext>
            </a:extLst>
          </p:cNvPr>
          <p:cNvSpPr txBox="1"/>
          <p:nvPr/>
        </p:nvSpPr>
        <p:spPr>
          <a:xfrm>
            <a:off x="13624174" y="6571981"/>
            <a:ext cx="4499085" cy="1107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Объект информатизации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F9D25F5-DC11-2E2F-4C4B-42A781395500}"/>
              </a:ext>
            </a:extLst>
          </p:cNvPr>
          <p:cNvSpPr txBox="1"/>
          <p:nvPr/>
        </p:nvSpPr>
        <p:spPr>
          <a:xfrm>
            <a:off x="18014010" y="6851015"/>
            <a:ext cx="1696283" cy="599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98" b="1" dirty="0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endParaRPr lang="ru-KZ" sz="329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5D3E8790-4B73-E642-8902-BA15E8C1BC85}"/>
              </a:ext>
            </a:extLst>
          </p:cNvPr>
          <p:cNvCxnSpPr>
            <a:cxnSpLocks/>
          </p:cNvCxnSpPr>
          <p:nvPr/>
        </p:nvCxnSpPr>
        <p:spPr>
          <a:xfrm>
            <a:off x="12835411" y="5017642"/>
            <a:ext cx="1361401" cy="1800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3D7358A0-3578-158D-6BE3-AC95F52EC3D0}"/>
              </a:ext>
            </a:extLst>
          </p:cNvPr>
          <p:cNvCxnSpPr>
            <a:cxnSpLocks/>
          </p:cNvCxnSpPr>
          <p:nvPr/>
        </p:nvCxnSpPr>
        <p:spPr>
          <a:xfrm>
            <a:off x="12757999" y="6571981"/>
            <a:ext cx="1299926" cy="496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CAF08689-12A6-1E24-36CD-36B9E2AF4D42}"/>
              </a:ext>
            </a:extLst>
          </p:cNvPr>
          <p:cNvCxnSpPr>
            <a:cxnSpLocks/>
          </p:cNvCxnSpPr>
          <p:nvPr/>
        </p:nvCxnSpPr>
        <p:spPr>
          <a:xfrm flipV="1">
            <a:off x="12757999" y="7580990"/>
            <a:ext cx="1299926" cy="822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C4976638-A719-A257-AEF2-1443884F01C7}"/>
              </a:ext>
            </a:extLst>
          </p:cNvPr>
          <p:cNvCxnSpPr>
            <a:cxnSpLocks/>
          </p:cNvCxnSpPr>
          <p:nvPr/>
        </p:nvCxnSpPr>
        <p:spPr>
          <a:xfrm flipV="1">
            <a:off x="12643790" y="7724999"/>
            <a:ext cx="1438813" cy="183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FCDE1255-0903-FA36-B2C5-989BCB805B10}"/>
              </a:ext>
            </a:extLst>
          </p:cNvPr>
          <p:cNvCxnSpPr>
            <a:cxnSpLocks/>
          </p:cNvCxnSpPr>
          <p:nvPr/>
        </p:nvCxnSpPr>
        <p:spPr>
          <a:xfrm flipV="1">
            <a:off x="12563221" y="7790717"/>
            <a:ext cx="1733989" cy="265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95C9AD21-BE57-69C1-8FB3-A47E537F8CB2}"/>
              </a:ext>
            </a:extLst>
          </p:cNvPr>
          <p:cNvSpPr txBox="1"/>
          <p:nvPr/>
        </p:nvSpPr>
        <p:spPr>
          <a:xfrm>
            <a:off x="14261039" y="7949727"/>
            <a:ext cx="3547502" cy="1615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Прикрепляет документы в ИС, автоматическая проверка документов, направление сотрудникам МИО</a:t>
            </a:r>
            <a:endParaRPr lang="ru-KZ" sz="197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8D1C1A52-70D2-19FF-34E5-5FECB8924DD2}"/>
              </a:ext>
            </a:extLst>
          </p:cNvPr>
          <p:cNvCxnSpPr>
            <a:cxnSpLocks/>
          </p:cNvCxnSpPr>
          <p:nvPr/>
        </p:nvCxnSpPr>
        <p:spPr>
          <a:xfrm>
            <a:off x="17744314" y="7548540"/>
            <a:ext cx="5393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62AC345-D9F3-1144-2364-14566D93EFC5}"/>
              </a:ext>
            </a:extLst>
          </p:cNvPr>
          <p:cNvSpPr txBox="1"/>
          <p:nvPr/>
        </p:nvSpPr>
        <p:spPr>
          <a:xfrm>
            <a:off x="17614990" y="7989093"/>
            <a:ext cx="2490955" cy="701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79" b="1" dirty="0">
                <a:latin typeface="Arial" panose="020B0604020202020204" pitchFamily="34" charset="0"/>
                <a:cs typeface="Arial" panose="020B0604020202020204" pitchFamily="34" charset="0"/>
              </a:rPr>
              <a:t>Проводит </a:t>
            </a:r>
            <a:r>
              <a:rPr lang="ru-KZ" sz="1979" b="1" dirty="0"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9122723" y="384894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643835" y="344660"/>
            <a:ext cx="527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6034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30"/>
          <p:cNvCxnSpPr/>
          <p:nvPr/>
        </p:nvCxnSpPr>
        <p:spPr>
          <a:xfrm>
            <a:off x="0" y="8531225"/>
            <a:ext cx="1923994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8450" y="298589"/>
            <a:ext cx="63111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СХЕМА РЕАЛИЗАЦИИ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9245" y="1355050"/>
            <a:ext cx="8888129" cy="650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28" b="1" dirty="0">
                <a:solidFill>
                  <a:srgbClr val="004D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ВИРТУАЛЬНЫЙ ВАУЧЕР</a:t>
            </a:r>
            <a:endParaRPr lang="ru-RU" sz="907" b="1" dirty="0">
              <a:solidFill>
                <a:srgbClr val="004D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460874" y="2222737"/>
            <a:ext cx="38036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Присоединение к договору - будет направлено уведомление</a:t>
            </a:r>
            <a:endParaRPr lang="ru-RU" sz="700" b="1" dirty="0">
              <a:solidFill>
                <a:srgbClr val="004D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17928" y="4848652"/>
            <a:ext cx="4035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интеграция данных ИС МИО и ИС «Финансовый центр»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17337" y="2368065"/>
            <a:ext cx="34000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Заполнение табеля посещаемости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555418" y="5013526"/>
            <a:ext cx="480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Оказание образовательных услуг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371588" y="2381700"/>
            <a:ext cx="403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акт на портале и вложить в ИС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6258442" y="5127766"/>
            <a:ext cx="3655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утверждения акта выставить счет-фактуру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319251" y="3684482"/>
            <a:ext cx="19431000" cy="935667"/>
            <a:chOff x="603250" y="2336036"/>
            <a:chExt cx="19431000" cy="935667"/>
          </a:xfrm>
        </p:grpSpPr>
        <p:cxnSp>
          <p:nvCxnSpPr>
            <p:cNvPr id="6" name="Прямая со стрелкой 5"/>
            <p:cNvCxnSpPr/>
            <p:nvPr/>
          </p:nvCxnSpPr>
          <p:spPr>
            <a:xfrm>
              <a:off x="1365250" y="2814503"/>
              <a:ext cx="18669000" cy="53732"/>
            </a:xfrm>
            <a:prstGeom prst="straightConnector1">
              <a:avLst/>
            </a:prstGeom>
            <a:ln w="460375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Овал 3"/>
            <p:cNvSpPr/>
            <p:nvPr/>
          </p:nvSpPr>
          <p:spPr>
            <a:xfrm>
              <a:off x="603250" y="2357303"/>
              <a:ext cx="914400" cy="914400"/>
            </a:xfrm>
            <a:prstGeom prst="ellipse">
              <a:avLst/>
            </a:prstGeom>
            <a:solidFill>
              <a:srgbClr val="004DA1"/>
            </a:solidFill>
            <a:ln>
              <a:solidFill>
                <a:srgbClr val="004DA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3895158" y="2336036"/>
              <a:ext cx="914400" cy="914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7031201" y="2336636"/>
              <a:ext cx="914400" cy="91440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20" name="Овал 19"/>
            <p:cNvSpPr/>
            <p:nvPr/>
          </p:nvSpPr>
          <p:spPr>
            <a:xfrm>
              <a:off x="10624444" y="2336036"/>
              <a:ext cx="914400" cy="9144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14217687" y="2336036"/>
              <a:ext cx="914400" cy="91440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27" name="Овал 26"/>
            <p:cNvSpPr/>
            <p:nvPr/>
          </p:nvSpPr>
          <p:spPr>
            <a:xfrm>
              <a:off x="17664963" y="2336036"/>
              <a:ext cx="914400" cy="91440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</p:grpSp>
      <p:sp>
        <p:nvSpPr>
          <p:cNvPr id="32" name="Прямоугольник 31"/>
          <p:cNvSpPr/>
          <p:nvPr/>
        </p:nvSpPr>
        <p:spPr>
          <a:xfrm>
            <a:off x="43574" y="8900739"/>
            <a:ext cx="8888129" cy="650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28" b="1" dirty="0">
                <a:solidFill>
                  <a:srgbClr val="004DA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ФИНАНСОВЫЙ ВАУЧЕР</a:t>
            </a:r>
            <a:endParaRPr lang="ru-RU" sz="907" b="1" dirty="0">
              <a:solidFill>
                <a:srgbClr val="004DA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1077634" y="11721072"/>
            <a:ext cx="10955616" cy="39907"/>
          </a:xfrm>
          <a:prstGeom prst="straightConnector1">
            <a:avLst/>
          </a:prstGeom>
          <a:ln w="4603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3010934" y="12404012"/>
            <a:ext cx="403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Заполнение табеля посещаемости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458613" y="9884328"/>
            <a:ext cx="30577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Присоединиться к договору присоединения</a:t>
            </a:r>
          </a:p>
        </p:txBody>
      </p:sp>
      <p:sp>
        <p:nvSpPr>
          <p:cNvPr id="44" name="Овал 43"/>
          <p:cNvSpPr/>
          <p:nvPr/>
        </p:nvSpPr>
        <p:spPr>
          <a:xfrm>
            <a:off x="1073080" y="11263872"/>
            <a:ext cx="914400" cy="914400"/>
          </a:xfrm>
          <a:prstGeom prst="ellipse">
            <a:avLst/>
          </a:prstGeom>
          <a:solidFill>
            <a:srgbClr val="004DA1"/>
          </a:solidFill>
          <a:ln>
            <a:solidFill>
              <a:srgbClr val="004D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4573034" y="11263872"/>
            <a:ext cx="914400" cy="914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122723" y="384894"/>
            <a:ext cx="973792" cy="489501"/>
          </a:xfrm>
          <a:prstGeom prst="rect">
            <a:avLst/>
          </a:prstGeom>
          <a:solidFill>
            <a:srgbClr val="5C6ED2"/>
          </a:solidFill>
          <a:ln>
            <a:solidFill>
              <a:srgbClr val="5C6E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</a:p>
        </p:txBody>
      </p:sp>
      <p:sp>
        <p:nvSpPr>
          <p:cNvPr id="30" name="Овал 29"/>
          <p:cNvSpPr/>
          <p:nvPr/>
        </p:nvSpPr>
        <p:spPr>
          <a:xfrm>
            <a:off x="7945068" y="11198225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57AB94A2-4862-6AE1-31DD-1E6D29AABAC9}"/>
              </a:ext>
            </a:extLst>
          </p:cNvPr>
          <p:cNvSpPr/>
          <p:nvPr/>
        </p:nvSpPr>
        <p:spPr>
          <a:xfrm>
            <a:off x="6163065" y="9884327"/>
            <a:ext cx="53928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Безакцептное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списание со счета, открытого на ребенка в пользу ДО</a:t>
            </a:r>
          </a:p>
        </p:txBody>
      </p:sp>
    </p:spTree>
    <p:extLst>
      <p:ext uri="{BB962C8B-B14F-4D97-AF65-F5344CB8AC3E}">
        <p14:creationId xmlns:p14="http://schemas.microsoft.com/office/powerpoint/2010/main" val="246073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0606202" y="1446318"/>
            <a:ext cx="2053896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68" b="1" dirty="0">
                <a:solidFill>
                  <a:srgbClr val="EA4D39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КАК ЕСТЬ</a:t>
            </a:r>
            <a:endParaRPr lang="ru-RU" sz="2968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6041730" y="1431662"/>
            <a:ext cx="2268634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68" b="1" dirty="0">
                <a:solidFill>
                  <a:srgbClr val="EA4D39"/>
                </a:solidFill>
                <a:latin typeface="Arial" panose="020B0604020202020204" pitchFamily="34" charset="0"/>
                <a:ea typeface="Montserrat"/>
                <a:cs typeface="Arial" panose="020B0604020202020204" pitchFamily="34" charset="0"/>
                <a:sym typeface="Montserrat"/>
              </a:rPr>
              <a:t>КАК БУДЕТ</a:t>
            </a:r>
            <a:endParaRPr lang="ru-RU" sz="2968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947177" y="1457721"/>
            <a:ext cx="3968843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68" b="1" dirty="0">
                <a:latin typeface="Arial" panose="020B0604020202020204" pitchFamily="34" charset="0"/>
                <a:cs typeface="Arial" panose="020B0604020202020204" pitchFamily="34" charset="0"/>
              </a:rPr>
              <a:t>Плохой детский сад</a:t>
            </a:r>
            <a:endParaRPr lang="ru-RU" sz="2968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4771788" y="5205740"/>
            <a:ext cx="4223657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68" b="1" dirty="0">
                <a:latin typeface="Arial" panose="020B0604020202020204" pitchFamily="34" charset="0"/>
                <a:cs typeface="Arial" panose="020B0604020202020204" pitchFamily="34" charset="0"/>
              </a:rPr>
              <a:t>Средний детский сад</a:t>
            </a:r>
            <a:endParaRPr lang="ru-RU" sz="2968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4943603" y="7896082"/>
            <a:ext cx="4052135" cy="549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68" b="1" dirty="0">
                <a:latin typeface="Arial" panose="020B0604020202020204" pitchFamily="34" charset="0"/>
                <a:cs typeface="Arial" panose="020B0604020202020204" pitchFamily="34" charset="0"/>
              </a:rPr>
              <a:t>Лучший детский сад</a:t>
            </a:r>
            <a:endParaRPr lang="ru-RU" sz="2968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3804359" y="2202431"/>
            <a:ext cx="6583595" cy="2224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Приспособленное здание (квартира, переоборудованный магазин и т.д.), 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Грубое отношение воспитателей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Недостаточные меры по обеспечению безопасности Нарушение санитарных норм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Поборы с родителей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4101113" y="5801176"/>
            <a:ext cx="5990088" cy="1513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Стандартное материально-техническое оснащение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Квалифицированный </a:t>
            </a:r>
            <a:r>
              <a:rPr lang="ru-RU" sz="2309" dirty="0" err="1">
                <a:latin typeface="Arial" panose="020B0604020202020204" pitchFamily="34" charset="0"/>
                <a:cs typeface="Arial" panose="020B0604020202020204" pitchFamily="34" charset="0"/>
              </a:rPr>
              <a:t>педперсонал</a:t>
            </a:r>
            <a:endParaRPr lang="ru-RU" sz="230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4-х разовое питание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804360" y="8505095"/>
            <a:ext cx="6701459" cy="2579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Развитая инфраструктура для детского развития,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Высококвалифицированные </a:t>
            </a:r>
            <a:r>
              <a:rPr lang="ru-RU" sz="2309" dirty="0" err="1">
                <a:latin typeface="Arial" panose="020B0604020202020204" pitchFamily="34" charset="0"/>
                <a:cs typeface="Arial" panose="020B0604020202020204" pitchFamily="34" charset="0"/>
              </a:rPr>
              <a:t>педкадры</a:t>
            </a:r>
            <a:endParaRPr lang="ru-RU" sz="230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Инновационные образовательные программы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Медицинское обслуживание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кружки, Бассейн</a:t>
            </a:r>
          </a:p>
          <a:p>
            <a:pPr algn="ctr"/>
            <a:r>
              <a:rPr lang="ru-RU" sz="2309" dirty="0">
                <a:latin typeface="Arial" panose="020B0604020202020204" pitchFamily="34" charset="0"/>
                <a:cs typeface="Arial" panose="020B0604020202020204" pitchFamily="34" charset="0"/>
              </a:rPr>
              <a:t>5-ти разовое питание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V="1">
            <a:off x="212403" y="5021133"/>
            <a:ext cx="19776998" cy="4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" y="7778219"/>
            <a:ext cx="19776998" cy="4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361" y="2407389"/>
            <a:ext cx="1570648" cy="157064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7701">
            <a:off x="16592310" y="2570795"/>
            <a:ext cx="1075193" cy="1219622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382" y="6081195"/>
            <a:ext cx="1570648" cy="1570648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382" y="8964658"/>
            <a:ext cx="1570648" cy="1570648"/>
          </a:xfrm>
          <a:prstGeom prst="rect">
            <a:avLst/>
          </a:prstGeom>
        </p:spPr>
      </p:pic>
      <p:grpSp>
        <p:nvGrpSpPr>
          <p:cNvPr id="51" name="Группа 50"/>
          <p:cNvGrpSpPr/>
          <p:nvPr/>
        </p:nvGrpSpPr>
        <p:grpSpPr>
          <a:xfrm>
            <a:off x="241487" y="2337566"/>
            <a:ext cx="3755386" cy="2420575"/>
            <a:chOff x="255949" y="804500"/>
            <a:chExt cx="2423877" cy="1481499"/>
          </a:xfrm>
        </p:grpSpPr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49" y="804500"/>
              <a:ext cx="1111124" cy="1481499"/>
            </a:xfrm>
            <a:prstGeom prst="rect">
              <a:avLst/>
            </a:prstGeom>
          </p:spPr>
        </p:pic>
        <p:pic>
          <p:nvPicPr>
            <p:cNvPr id="53" name="Рисунок 5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7105" y="804500"/>
              <a:ext cx="1262721" cy="755839"/>
            </a:xfrm>
            <a:prstGeom prst="rect">
              <a:avLst/>
            </a:prstGeom>
          </p:spPr>
        </p:pic>
        <p:pic>
          <p:nvPicPr>
            <p:cNvPr id="54" name="Рисунок 53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60"/>
            <a:stretch/>
          </p:blipFill>
          <p:spPr>
            <a:xfrm>
              <a:off x="1417105" y="1597935"/>
              <a:ext cx="1262721" cy="688064"/>
            </a:xfrm>
            <a:prstGeom prst="rect">
              <a:avLst/>
            </a:prstGeom>
          </p:spPr>
        </p:pic>
      </p:grpSp>
      <p:pic>
        <p:nvPicPr>
          <p:cNvPr id="55" name="Рисунок 5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30" y="8518526"/>
            <a:ext cx="3761591" cy="2016780"/>
          </a:xfrm>
          <a:prstGeom prst="rect">
            <a:avLst/>
          </a:prstGeom>
        </p:spPr>
      </p:pic>
      <p:grpSp>
        <p:nvGrpSpPr>
          <p:cNvPr id="66" name="Группа 65"/>
          <p:cNvGrpSpPr/>
          <p:nvPr/>
        </p:nvGrpSpPr>
        <p:grpSpPr>
          <a:xfrm>
            <a:off x="241486" y="5837217"/>
            <a:ext cx="3719935" cy="1559509"/>
            <a:chOff x="255949" y="2866937"/>
            <a:chExt cx="2423878" cy="772697"/>
          </a:xfrm>
        </p:grpSpPr>
        <p:pic>
          <p:nvPicPr>
            <p:cNvPr id="67" name="Рисунок 6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949" y="2866937"/>
              <a:ext cx="1161156" cy="772697"/>
            </a:xfrm>
            <a:prstGeom prst="rect">
              <a:avLst/>
            </a:prstGeom>
          </p:spPr>
        </p:pic>
        <p:pic>
          <p:nvPicPr>
            <p:cNvPr id="68" name="Рисунок 6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7581" y="2866937"/>
              <a:ext cx="1142246" cy="772697"/>
            </a:xfrm>
            <a:prstGeom prst="rect">
              <a:avLst/>
            </a:prstGeom>
          </p:spPr>
        </p:pic>
      </p:grpSp>
      <p:pic>
        <p:nvPicPr>
          <p:cNvPr id="69" name="Рисунок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1463" y="6081195"/>
            <a:ext cx="1570648" cy="1570648"/>
          </a:xfrm>
          <a:prstGeom prst="rect">
            <a:avLst/>
          </a:prstGeom>
        </p:spPr>
      </p:pic>
      <p:pic>
        <p:nvPicPr>
          <p:cNvPr id="70" name="Рисунок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1463" y="8964658"/>
            <a:ext cx="1570648" cy="1570648"/>
          </a:xfrm>
          <a:prstGeom prst="rect">
            <a:avLst/>
          </a:prstGeom>
        </p:spPr>
      </p:pic>
      <p:sp>
        <p:nvSpPr>
          <p:cNvPr id="71" name="Прямоугольник 70"/>
          <p:cNvSpPr/>
          <p:nvPr/>
        </p:nvSpPr>
        <p:spPr>
          <a:xfrm>
            <a:off x="14384816" y="3863533"/>
            <a:ext cx="5663916" cy="904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38" dirty="0">
                <a:solidFill>
                  <a:srgbClr val="EA4D39"/>
                </a:solidFill>
                <a:latin typeface="Arial" panose="020B0604020202020204" pitchFamily="34" charset="0"/>
                <a:cs typeface="Arial" panose="020B0604020202020204" pitchFamily="34" charset="0"/>
                <a:sym typeface="Montserrat"/>
              </a:rPr>
              <a:t>Произойдет отток контингента в средний и лучшие детские сады</a:t>
            </a:r>
            <a:endParaRPr lang="ru-RU" sz="2638" dirty="0"/>
          </a:p>
        </p:txBody>
      </p:sp>
      <p:sp>
        <p:nvSpPr>
          <p:cNvPr id="72" name="Стрелка вправо 71"/>
          <p:cNvSpPr/>
          <p:nvPr/>
        </p:nvSpPr>
        <p:spPr>
          <a:xfrm rot="5400000">
            <a:off x="16758977" y="4974796"/>
            <a:ext cx="775050" cy="867726"/>
          </a:xfrm>
          <a:prstGeom prst="rightArrow">
            <a:avLst/>
          </a:prstGeom>
          <a:solidFill>
            <a:srgbClr val="EC7445"/>
          </a:solidFill>
          <a:ln>
            <a:solidFill>
              <a:srgbClr val="EC74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968"/>
          </a:p>
        </p:txBody>
      </p:sp>
    </p:spTree>
    <p:extLst>
      <p:ext uri="{BB962C8B-B14F-4D97-AF65-F5344CB8AC3E}">
        <p14:creationId xmlns:p14="http://schemas.microsoft.com/office/powerpoint/2010/main" val="259000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1FADC4D-A265-C9A5-988F-AB2341F3985E}"/>
              </a:ext>
            </a:extLst>
          </p:cNvPr>
          <p:cNvSpPr/>
          <p:nvPr/>
        </p:nvSpPr>
        <p:spPr>
          <a:xfrm>
            <a:off x="434257" y="691322"/>
            <a:ext cx="174663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ea typeface="Poppins Regular"/>
                <a:cs typeface="Arial" panose="020B0604020202020204" pitchFamily="34" charset="0"/>
                <a:sym typeface="Poppins Regular"/>
              </a:rPr>
              <a:t>ЧАСТО ЗАДАВАЕМЫЕ ВОПРОСЫ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E133D1-2815-F21F-F626-76F3D5E147AC}"/>
              </a:ext>
            </a:extLst>
          </p:cNvPr>
          <p:cNvSpPr txBox="1"/>
          <p:nvPr/>
        </p:nvSpPr>
        <p:spPr>
          <a:xfrm>
            <a:off x="831850" y="2054225"/>
            <a:ext cx="182118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Почему оператором выбран АО «Финансовый центр»?</a:t>
            </a:r>
          </a:p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K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Согласно Закону «Об образовании» АО «Финансовый центр» является оператором по координации деятельности участников подушевого финансирования.</a:t>
            </a:r>
          </a:p>
          <a:p>
            <a:pPr algn="just"/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Что дает ваучер?</a:t>
            </a:r>
          </a:p>
          <a:p>
            <a:pPr algn="just"/>
            <a:r>
              <a:rPr lang="ru-KZ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K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Ваучерное финансирование, в первую очередь, направлен на процедурные изменения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коренным образом меняется постановка в очередь, теперь ребенок стоит в очереди за «деньгами» и идет справедливое распределение (кто раньше встал, то быстрее получит). Кроме того, исключен принцип «ловли мест» и отката номера очереди;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исключены элементы «субъективизма». Теперь родитель выбирает сад и МИО не будут утверждать объем госзаказа по каждому саду;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сад участвует в ваучере в пределах своей проектной мощности;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4) новые сады могут включаться в Перечень в течение года с момента открытия и сбора всех документов, то есть вне зависимости от выделения дополнительных средств из бюджета. При этом исключается </a:t>
            </a:r>
            <a:r>
              <a:rPr lang="ru-RU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конкурсность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5) ребенок переходит со своим ваучером, без повторной постановки в очередь.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Если ребенок перешел в другой сад, когда придет другой?</a:t>
            </a:r>
            <a:endParaRPr lang="ru-KZ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Пополнение контингенте детей осуществляется за счет: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перехода детей из других садов. Для этого создан инструмент «лист ожидания»;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выделения новых ваучеров.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Гарантируется ли охват всех детей из очереди в рамках ваучера?</a:t>
            </a:r>
            <a:endParaRPr lang="ru-KZ" sz="2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Ответ: </a:t>
            </a:r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Нет, предоставление ваучера идет строго в пределах утвержденного бюджета МИО.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KZ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84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6366</TotalTime>
  <Words>1511</Words>
  <Application>Microsoft Macintosh PowerPoint</Application>
  <PresentationFormat>Произвольный</PresentationFormat>
  <Paragraphs>246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Наукенова Гульмира Кайдаровна</dc:creator>
  <cp:lastModifiedBy>Microsoft Office User</cp:lastModifiedBy>
  <cp:revision>220</cp:revision>
  <cp:lastPrinted>2024-12-13T09:46:12Z</cp:lastPrinted>
  <dcterms:created xsi:type="dcterms:W3CDTF">2024-07-22T04:57:47Z</dcterms:created>
  <dcterms:modified xsi:type="dcterms:W3CDTF">2024-12-16T18:36:42Z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2024-07-22T00:00:00Z</vt:filetime>
  </property>
</Properties>
</file>